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547" r:id="rId2"/>
    <p:sldId id="575" r:id="rId3"/>
    <p:sldId id="517" r:id="rId4"/>
    <p:sldId id="516" r:id="rId5"/>
    <p:sldId id="519" r:id="rId6"/>
    <p:sldId id="518" r:id="rId7"/>
    <p:sldId id="520" r:id="rId8"/>
    <p:sldId id="532" r:id="rId9"/>
    <p:sldId id="567" r:id="rId10"/>
    <p:sldId id="568" r:id="rId11"/>
    <p:sldId id="538" r:id="rId12"/>
    <p:sldId id="536" r:id="rId13"/>
    <p:sldId id="543" r:id="rId14"/>
    <p:sldId id="569" r:id="rId15"/>
    <p:sldId id="574" r:id="rId16"/>
    <p:sldId id="572" r:id="rId17"/>
    <p:sldId id="551" r:id="rId18"/>
    <p:sldId id="560" r:id="rId19"/>
    <p:sldId id="573" r:id="rId20"/>
    <p:sldId id="566" r:id="rId21"/>
    <p:sldId id="562" r:id="rId22"/>
    <p:sldId id="563" r:id="rId23"/>
    <p:sldId id="564" r:id="rId24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FF"/>
    <a:srgbClr val="FF00FF"/>
    <a:srgbClr val="191919"/>
    <a:srgbClr val="FFFF00"/>
    <a:srgbClr val="FFFFFF"/>
    <a:srgbClr val="4F81BD"/>
    <a:srgbClr val="FF0080"/>
    <a:srgbClr val="5D7E9D"/>
    <a:srgbClr val="8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46" autoAdjust="0"/>
    <p:restoredTop sz="76733" autoAdjust="0"/>
  </p:normalViewPr>
  <p:slideViewPr>
    <p:cSldViewPr snapToObjects="1">
      <p:cViewPr varScale="1">
        <p:scale>
          <a:sx n="75" d="100"/>
          <a:sy n="75" d="100"/>
        </p:scale>
        <p:origin x="210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altLang="zh-TW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7" y="1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 altLang="zh-TW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altLang="zh-TW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7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5D970924-BF02-4B52-9A1F-3DBFACB82A7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242993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altLang="zh-TW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1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 altLang="zh-TW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4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altLang="zh-TW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4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CAB1A695-0162-4AC9-8F7F-E9355A17726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13726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1A695-0162-4AC9-8F7F-E9355A177268}" type="slidenum">
              <a:rPr lang="en-US" altLang="zh-TW" smtClean="0"/>
              <a:pPr/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1696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1A695-0162-4AC9-8F7F-E9355A177268}" type="slidenum">
              <a:rPr lang="en-US" altLang="zh-TW" smtClean="0"/>
              <a:pPr/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0322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L_ds</a:t>
            </a:r>
            <a:r>
              <a:rPr lang="en-US" altLang="zh-TW" dirty="0"/>
              <a:t> will decay to zero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1A695-0162-4AC9-8F7F-E9355A177268}" type="slidenum">
              <a:rPr lang="en-US" altLang="zh-TW" smtClean="0"/>
              <a:pPr/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1659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1A695-0162-4AC9-8F7F-E9355A177268}" type="slidenum">
              <a:rPr lang="en-US" altLang="zh-TW" smtClean="0"/>
              <a:pPr/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7169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1A695-0162-4AC9-8F7F-E9355A177268}" type="slidenum">
              <a:rPr lang="en-US" altLang="zh-TW" smtClean="0"/>
              <a:pPr/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4311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Describe</a:t>
            </a:r>
            <a:r>
              <a:rPr lang="en-US" altLang="zh-TW" baseline="0" dirty="0"/>
              <a:t> the definition of transfer in this paper is image-to-image</a:t>
            </a:r>
          </a:p>
          <a:p>
            <a:r>
              <a:rPr lang="en-US" altLang="zh-TW" baseline="0" dirty="0"/>
              <a:t>Pix2pix</a:t>
            </a:r>
          </a:p>
          <a:p>
            <a:r>
              <a:rPr lang="en-US" altLang="zh-TW" baseline="0" dirty="0"/>
              <a:t>Cycle </a:t>
            </a:r>
            <a:r>
              <a:rPr lang="en-US" altLang="zh-TW" baseline="0" dirty="0" err="1"/>
              <a:t>gan</a:t>
            </a:r>
            <a:endParaRPr lang="en-US" altLang="zh-TW" baseline="0" dirty="0"/>
          </a:p>
          <a:p>
            <a:endParaRPr lang="en-US" altLang="zh-TW" baseline="0" dirty="0"/>
          </a:p>
          <a:p>
            <a:r>
              <a:rPr lang="en-US" altLang="zh-TW" baseline="0" dirty="0"/>
              <a:t>Credit: TJ Wei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1A695-0162-4AC9-8F7F-E9355A177268}" type="slidenum">
              <a:rPr lang="en-US" altLang="zh-TW" smtClean="0"/>
              <a:pPr/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4061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1A695-0162-4AC9-8F7F-E9355A177268}" type="slidenum">
              <a:rPr lang="en-US" altLang="zh-TW" smtClean="0"/>
              <a:pPr/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5671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We use λ </a:t>
            </a:r>
            <a:r>
              <a:rPr lang="en-US" altLang="zh-TW" dirty="0" err="1"/>
              <a:t>cls</a:t>
            </a:r>
            <a:r>
              <a:rPr lang="en-US" altLang="zh-TW" dirty="0"/>
              <a:t> = 1 and λ rec = 10 in all of our experiments.</a:t>
            </a:r>
          </a:p>
          <a:p>
            <a:r>
              <a:rPr lang="en-US" altLang="zh-TW" dirty="0" err="1"/>
              <a:t>L_adv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1A695-0162-4AC9-8F7F-E9355A177268}" type="slidenum">
              <a:rPr lang="en-US" altLang="zh-TW" smtClean="0"/>
              <a:pPr/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1843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We use λ </a:t>
            </a:r>
            <a:r>
              <a:rPr lang="en-US" altLang="zh-TW" dirty="0" err="1"/>
              <a:t>cls</a:t>
            </a:r>
            <a:r>
              <a:rPr lang="en-US" altLang="zh-TW" dirty="0"/>
              <a:t> = 1 and λ rec = 10 in all of our experiments.</a:t>
            </a:r>
          </a:p>
          <a:p>
            <a:r>
              <a:rPr lang="en-US" altLang="zh-TW" dirty="0"/>
              <a:t>??</a:t>
            </a:r>
            <a:r>
              <a:rPr lang="zh-TW" altLang="en-US" dirty="0"/>
              <a:t>只考慮有</a:t>
            </a:r>
            <a:r>
              <a:rPr lang="en-US" altLang="zh-TW" dirty="0"/>
              <a:t>label</a:t>
            </a:r>
            <a:r>
              <a:rPr lang="zh-TW" altLang="en-US" dirty="0"/>
              <a:t> 的部份去算</a:t>
            </a:r>
            <a:r>
              <a:rPr lang="en-US" altLang="zh-TW" dirty="0"/>
              <a:t>loss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1A695-0162-4AC9-8F7F-E9355A177268}" type="slidenum">
              <a:rPr lang="en-US" altLang="zh-TW" smtClean="0"/>
              <a:pPr/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87095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We use λ </a:t>
            </a:r>
            <a:r>
              <a:rPr lang="en-US" altLang="zh-TW" dirty="0" err="1"/>
              <a:t>cls</a:t>
            </a:r>
            <a:r>
              <a:rPr lang="en-US" altLang="zh-TW" dirty="0"/>
              <a:t> = 1 and λ rec = 10 in all of our experiments.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1A695-0162-4AC9-8F7F-E9355A177268}" type="slidenum">
              <a:rPr lang="en-US" altLang="zh-TW" smtClean="0"/>
              <a:pPr/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1612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We use λ </a:t>
            </a:r>
            <a:r>
              <a:rPr lang="en-US" altLang="zh-TW" dirty="0" err="1"/>
              <a:t>cls</a:t>
            </a:r>
            <a:r>
              <a:rPr lang="en-US" altLang="zh-TW" dirty="0"/>
              <a:t> = 1 and λ rec = 10 in all of our experiments.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B1A695-0162-4AC9-8F7F-E9355A177268}" type="slidenum">
              <a:rPr lang="en-US" altLang="zh-TW" smtClean="0"/>
              <a:pPr/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2016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1A695-0162-4AC9-8F7F-E9355A177268}" type="slidenum">
              <a:rPr lang="en-US" altLang="zh-TW" smtClean="0"/>
              <a:pPr/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29988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6" name="Picture 24" descr="bluebackgorund"/>
          <p:cNvPicPr>
            <a:picLocks noChangeAspect="1" noChangeArrowheads="1"/>
          </p:cNvPicPr>
          <p:nvPr/>
        </p:nvPicPr>
        <p:blipFill>
          <a:blip r:embed="rId2" cstate="print"/>
          <a:srcRect l="3816" t="1057" r="4581" b="1799"/>
          <a:stretch>
            <a:fillRect/>
          </a:stretch>
        </p:blipFill>
        <p:spPr bwMode="auto">
          <a:xfrm>
            <a:off x="0" y="3245"/>
            <a:ext cx="12192000" cy="685800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828800" y="5151084"/>
            <a:ext cx="8534400" cy="43815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aseline="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altLang="zh-TW" dirty="0"/>
              <a:t>2014/08/10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4708" y="946116"/>
            <a:ext cx="11002584" cy="2117754"/>
          </a:xfrm>
          <a:prstGeom prst="rect">
            <a:avLst/>
          </a:prstGeom>
        </p:spPr>
        <p:txBody>
          <a:bodyPr/>
          <a:lstStyle>
            <a:lvl1pPr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altLang="zh-TW" dirty="0"/>
          </a:p>
        </p:txBody>
      </p:sp>
      <p:sp>
        <p:nvSpPr>
          <p:cNvPr id="12" name="Rectangle 3"/>
          <p:cNvSpPr txBox="1">
            <a:spLocks noChangeArrowheads="1"/>
          </p:cNvSpPr>
          <p:nvPr userDrawn="1"/>
        </p:nvSpPr>
        <p:spPr>
          <a:xfrm>
            <a:off x="1864916" y="4317469"/>
            <a:ext cx="8534400" cy="438156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baseline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altLang="zh-TW" sz="2000" kern="0" dirty="0"/>
          </a:p>
        </p:txBody>
      </p:sp>
      <p:sp>
        <p:nvSpPr>
          <p:cNvPr id="13" name="Rectangle 3"/>
          <p:cNvSpPr txBox="1">
            <a:spLocks noChangeArrowheads="1"/>
          </p:cNvSpPr>
          <p:nvPr userDrawn="1"/>
        </p:nvSpPr>
        <p:spPr>
          <a:xfrm>
            <a:off x="897083" y="3555722"/>
            <a:ext cx="10397835" cy="1156255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baseline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altLang="zh-TW" sz="2000" kern="0" dirty="0"/>
          </a:p>
        </p:txBody>
      </p:sp>
      <p:sp>
        <p:nvSpPr>
          <p:cNvPr id="15" name="Rectangle 3"/>
          <p:cNvSpPr txBox="1">
            <a:spLocks noChangeArrowheads="1"/>
          </p:cNvSpPr>
          <p:nvPr userDrawn="1"/>
        </p:nvSpPr>
        <p:spPr>
          <a:xfrm>
            <a:off x="958752" y="3420239"/>
            <a:ext cx="10465163" cy="1633155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000" baseline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altLang="zh-TW" sz="2000" kern="0" dirty="0"/>
          </a:p>
        </p:txBody>
      </p:sp>
      <p:sp>
        <p:nvSpPr>
          <p:cNvPr id="9" name="文字方塊 8"/>
          <p:cNvSpPr txBox="1"/>
          <p:nvPr userDrawn="1"/>
        </p:nvSpPr>
        <p:spPr>
          <a:xfrm>
            <a:off x="1583499" y="342023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0" hasCustomPrompt="1"/>
          </p:nvPr>
        </p:nvSpPr>
        <p:spPr>
          <a:xfrm>
            <a:off x="1023251" y="3469672"/>
            <a:ext cx="10336165" cy="1187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altLang="zh-TW" kern="0" dirty="0"/>
              <a:t>Ming-Chi</a:t>
            </a:r>
            <a:r>
              <a:rPr lang="en-US" altLang="zh-TW" kern="0" baseline="0" dirty="0"/>
              <a:t> Yen</a:t>
            </a:r>
            <a:r>
              <a:rPr lang="en-US" altLang="zh-TW" kern="0" dirty="0"/>
              <a:t> </a:t>
            </a:r>
            <a:r>
              <a:rPr lang="zh-TW" altLang="en-US" kern="0" dirty="0"/>
              <a:t>（顏明祺）</a:t>
            </a:r>
          </a:p>
          <a:p>
            <a:r>
              <a:rPr lang="en-US" altLang="zh-TW" kern="0" dirty="0"/>
              <a:t>Institute of Information Science, Academia </a:t>
            </a:r>
            <a:r>
              <a:rPr lang="en-US" altLang="zh-TW" kern="0" dirty="0" err="1"/>
              <a:t>Sinica</a:t>
            </a:r>
            <a:endParaRPr lang="en-US" altLang="zh-TW" kern="0" dirty="0"/>
          </a:p>
          <a:p>
            <a:r>
              <a:rPr lang="en-US" altLang="zh-TW" kern="0" dirty="0"/>
              <a:t>Dept. of Computer Science and Information Engineering, NTU, Taiwan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128" y="179343"/>
            <a:ext cx="10972800" cy="803286"/>
          </a:xfrm>
          <a:prstGeom prst="rect">
            <a:avLst/>
          </a:prstGeom>
        </p:spPr>
        <p:txBody>
          <a:bodyPr anchor="ctr" anchorCtr="0"/>
          <a:lstStyle>
            <a:lvl1pPr>
              <a:defRPr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599" y="1092168"/>
            <a:ext cx="11377164" cy="526259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191919"/>
                </a:solidFill>
                <a:latin typeface="Calibri"/>
                <a:cs typeface="Calibri"/>
              </a:defRPr>
            </a:lvl1pPr>
            <a:lvl2pPr>
              <a:defRPr sz="2400">
                <a:solidFill>
                  <a:srgbClr val="191919"/>
                </a:solidFill>
                <a:latin typeface="Calibri"/>
                <a:cs typeface="Calibri"/>
              </a:defRPr>
            </a:lvl2pPr>
            <a:lvl3pPr>
              <a:defRPr sz="2000">
                <a:solidFill>
                  <a:srgbClr val="191919"/>
                </a:solidFill>
                <a:latin typeface="Calibri" pitchFamily="34" charset="0"/>
                <a:cs typeface="Calibri" pitchFamily="34" charset="0"/>
              </a:defRPr>
            </a:lvl3pPr>
            <a:lvl4pPr>
              <a:buNone/>
              <a:defRPr>
                <a:solidFill>
                  <a:srgbClr val="191919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>
                <a:solidFill>
                  <a:srgbClr val="191919"/>
                </a:solidFill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</p:txBody>
      </p:sp>
      <p:sp>
        <p:nvSpPr>
          <p:cNvPr id="7" name="文字方塊 6"/>
          <p:cNvSpPr txBox="1"/>
          <p:nvPr userDrawn="1"/>
        </p:nvSpPr>
        <p:spPr>
          <a:xfrm>
            <a:off x="11446979" y="638445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2857230-6D1D-439D-9C56-47F99466A41F}" type="slidenum">
              <a:rPr lang="zh-TW" altLang="en-US" smtClean="0">
                <a:solidFill>
                  <a:srgbClr val="191919"/>
                </a:solidFill>
                <a:latin typeface="Calibri" pitchFamily="34" charset="0"/>
                <a:cs typeface="Calibri" pitchFamily="34" charset="0"/>
              </a:rPr>
              <a:pPr algn="ctr"/>
              <a:t>‹#›</a:t>
            </a:fld>
            <a:endParaRPr lang="zh-TW" altLang="en-US" dirty="0">
              <a:solidFill>
                <a:srgbClr val="191919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" name="直線接點 4"/>
          <p:cNvCxnSpPr/>
          <p:nvPr userDrawn="1"/>
        </p:nvCxnSpPr>
        <p:spPr bwMode="auto">
          <a:xfrm>
            <a:off x="886812" y="982629"/>
            <a:ext cx="1080784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 userDrawn="1"/>
        </p:nvSpPr>
        <p:spPr>
          <a:xfrm>
            <a:off x="11446979" y="638445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2857230-6D1D-439D-9C56-47F99466A41F}" type="slidenum">
              <a:rPr lang="zh-TW" altLang="en-US" smtClean="0">
                <a:solidFill>
                  <a:srgbClr val="191919"/>
                </a:solidFill>
                <a:latin typeface="Calibri" pitchFamily="34" charset="0"/>
                <a:cs typeface="Calibri" pitchFamily="34" charset="0"/>
              </a:rPr>
              <a:pPr algn="ctr"/>
              <a:t>‹#›</a:t>
            </a:fld>
            <a:endParaRPr lang="zh-TW" altLang="en-US" dirty="0">
              <a:solidFill>
                <a:srgbClr val="191919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30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bluebackgorund"/>
          <p:cNvPicPr>
            <a:picLocks noChangeAspect="1" noChangeArrowheads="1"/>
          </p:cNvPicPr>
          <p:nvPr/>
        </p:nvPicPr>
        <p:blipFill>
          <a:blip r:embed="rId5" cstate="print"/>
          <a:srcRect l="3816" t="1057" r="4581" b="1799"/>
          <a:stretch>
            <a:fillRect/>
          </a:stretch>
        </p:blipFill>
        <p:spPr bwMode="auto">
          <a:xfrm>
            <a:off x="1" y="0"/>
            <a:ext cx="49734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ea4kZq0oFQ" TargetMode="External"/><Relationship Id="rId6" Type="http://schemas.openxmlformats.org/officeDocument/2006/relationships/hyperlink" Target="https://www.youtube.com/watch?v=Fea4kZq0oFQ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335856" y="1968382"/>
            <a:ext cx="11521280" cy="1216385"/>
          </a:xfrm>
        </p:spPr>
        <p:txBody>
          <a:bodyPr/>
          <a:lstStyle/>
          <a:p>
            <a:r>
              <a:rPr lang="en-US" altLang="zh-TW" sz="4000" dirty="0" err="1"/>
              <a:t>StarGAN</a:t>
            </a:r>
            <a:r>
              <a:rPr lang="en-US" altLang="zh-TW" sz="4000" dirty="0"/>
              <a:t> v2: </a:t>
            </a:r>
            <a:r>
              <a:rPr lang="en-US" altLang="zh-TW" dirty="0">
                <a:effectLst/>
              </a:rPr>
              <a:t>Diverse Image Synthesis </a:t>
            </a:r>
            <a:br>
              <a:rPr lang="en-US" altLang="zh-TW" dirty="0">
                <a:effectLst/>
              </a:rPr>
            </a:br>
            <a:r>
              <a:rPr lang="en-US" altLang="zh-TW" dirty="0">
                <a:effectLst/>
              </a:rPr>
              <a:t>for Multiple Domains </a:t>
            </a:r>
            <a:r>
              <a:rPr lang="en-US" altLang="zh-TW" sz="4000" dirty="0"/>
              <a:t>Translation</a:t>
            </a:r>
            <a:endParaRPr lang="zh-TW" altLang="en-US" sz="4000" dirty="0"/>
          </a:p>
        </p:txBody>
      </p:sp>
      <p:sp>
        <p:nvSpPr>
          <p:cNvPr id="5" name="文字版面配置區 3"/>
          <p:cNvSpPr txBox="1">
            <a:spLocks/>
          </p:cNvSpPr>
          <p:nvPr/>
        </p:nvSpPr>
        <p:spPr>
          <a:xfrm>
            <a:off x="2291438" y="4270557"/>
            <a:ext cx="7752124" cy="696482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altLang="zh-TW" dirty="0"/>
              <a:t>Clova AI Research, NAVER Corp. </a:t>
            </a:r>
            <a:endParaRPr lang="en-US" altLang="zh-TW" dirty="0"/>
          </a:p>
          <a:p>
            <a:r>
              <a:rPr lang="en-US" altLang="zh-TW" kern="0" dirty="0"/>
              <a:t>In </a:t>
            </a:r>
            <a:r>
              <a:rPr lang="en-US" altLang="zh-TW" kern="0" dirty="0" err="1"/>
              <a:t>arXiv</a:t>
            </a:r>
            <a:endParaRPr lang="fr-FR" altLang="zh-TW" kern="0" dirty="0"/>
          </a:p>
        </p:txBody>
      </p:sp>
      <p:sp>
        <p:nvSpPr>
          <p:cNvPr id="6" name="文字版面配置區 3"/>
          <p:cNvSpPr txBox="1">
            <a:spLocks/>
          </p:cNvSpPr>
          <p:nvPr/>
        </p:nvSpPr>
        <p:spPr>
          <a:xfrm>
            <a:off x="335360" y="3679815"/>
            <a:ext cx="11521280" cy="456859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TW" dirty="0" err="1"/>
              <a:t>Yunjey</a:t>
            </a:r>
            <a:r>
              <a:rPr lang="en-US" altLang="zh-TW" dirty="0"/>
              <a:t> Choi</a:t>
            </a:r>
            <a:r>
              <a:rPr lang="en-US" altLang="zh-TW" baseline="30000" dirty="0"/>
              <a:t>1,2</a:t>
            </a:r>
            <a:r>
              <a:rPr lang="en-US" altLang="zh-TW" dirty="0"/>
              <a:t>, </a:t>
            </a:r>
            <a:r>
              <a:rPr lang="en-US" altLang="zh-TW" dirty="0" err="1"/>
              <a:t>Youngjung</a:t>
            </a:r>
            <a:r>
              <a:rPr lang="en-US" altLang="zh-TW" dirty="0"/>
              <a:t> Uh, </a:t>
            </a:r>
            <a:r>
              <a:rPr lang="en-US" altLang="zh-TW" dirty="0" err="1"/>
              <a:t>Jaejun</a:t>
            </a:r>
            <a:r>
              <a:rPr lang="en-US" altLang="zh-TW" dirty="0"/>
              <a:t> </a:t>
            </a:r>
            <a:r>
              <a:rPr lang="en-US" altLang="zh-TW" dirty="0" err="1"/>
              <a:t>Yoo</a:t>
            </a:r>
            <a:r>
              <a:rPr lang="en-US" altLang="zh-TW" dirty="0"/>
              <a:t> , and Jung-Woo Ha</a:t>
            </a:r>
          </a:p>
        </p:txBody>
      </p:sp>
      <p:sp>
        <p:nvSpPr>
          <p:cNvPr id="8" name="文字版面配置區 3"/>
          <p:cNvSpPr>
            <a:spLocks noGrp="1"/>
          </p:cNvSpPr>
          <p:nvPr>
            <p:ph type="body" sz="quarter" idx="10"/>
          </p:nvPr>
        </p:nvSpPr>
        <p:spPr>
          <a:xfrm>
            <a:off x="4331296" y="5899438"/>
            <a:ext cx="3672408" cy="580050"/>
          </a:xfrm>
        </p:spPr>
        <p:txBody>
          <a:bodyPr/>
          <a:lstStyle/>
          <a:p>
            <a:r>
              <a:rPr lang="en-US" altLang="zh-TW" dirty="0">
                <a:latin typeface="+mj-lt"/>
                <a:ea typeface="Heiti TC Light" charset="-120"/>
                <a:cs typeface="Heiti TC Light" charset="-120"/>
              </a:rPr>
              <a:t>Ming-Chi Yen </a:t>
            </a:r>
            <a:r>
              <a:rPr lang="zh-TW" altLang="en-US" dirty="0">
                <a:latin typeface="+mj-lt"/>
                <a:ea typeface="Heiti TC Light" charset="-120"/>
                <a:cs typeface="Heiti TC Light" charset="-120"/>
              </a:rPr>
              <a:t>（顏明祺）</a:t>
            </a:r>
            <a:endParaRPr lang="en-US" altLang="zh-TW" dirty="0">
              <a:latin typeface="+mj-lt"/>
              <a:ea typeface="Heiti TC Light" charset="-120"/>
              <a:cs typeface="Heiti TC Light" charset="-120"/>
            </a:endParaRPr>
          </a:p>
        </p:txBody>
      </p:sp>
      <p:sp>
        <p:nvSpPr>
          <p:cNvPr id="7" name="文字版面配置區 3"/>
          <p:cNvSpPr txBox="1">
            <a:spLocks/>
          </p:cNvSpPr>
          <p:nvPr/>
        </p:nvSpPr>
        <p:spPr>
          <a:xfrm>
            <a:off x="1870357" y="4337394"/>
            <a:ext cx="8451286" cy="743144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br>
              <a:rPr lang="en-US" altLang="zh-TW" dirty="0"/>
            </a:b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93686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t="51985" b="1"/>
          <a:stretch/>
        </p:blipFill>
        <p:spPr>
          <a:xfrm>
            <a:off x="-1" y="544010"/>
            <a:ext cx="12185361" cy="55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93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" y="512676"/>
            <a:ext cx="11994183" cy="59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88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440668"/>
            <a:ext cx="1145214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00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Conclusion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https://s314.siliconimg.com/kb/content_images/2017/11/29/1485330/1511907034_34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639" y="1808820"/>
            <a:ext cx="9462722" cy="406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17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335856" y="1968382"/>
            <a:ext cx="11521280" cy="1216385"/>
          </a:xfrm>
        </p:spPr>
        <p:txBody>
          <a:bodyPr/>
          <a:lstStyle/>
          <a:p>
            <a:r>
              <a:rPr lang="en-US" altLang="zh-TW" sz="4000" dirty="0" err="1"/>
              <a:t>StarGAN</a:t>
            </a:r>
            <a:r>
              <a:rPr lang="en-US" altLang="zh-TW" sz="4000" dirty="0"/>
              <a:t> v2: </a:t>
            </a:r>
            <a:r>
              <a:rPr lang="en-US" altLang="zh-TW" dirty="0">
                <a:effectLst/>
              </a:rPr>
              <a:t>Diverse Image Synthesis </a:t>
            </a:r>
            <a:br>
              <a:rPr lang="en-US" altLang="zh-TW" dirty="0">
                <a:effectLst/>
              </a:rPr>
            </a:br>
            <a:r>
              <a:rPr lang="en-US" altLang="zh-TW" dirty="0">
                <a:effectLst/>
              </a:rPr>
              <a:t>for Multiple Domains </a:t>
            </a:r>
            <a:r>
              <a:rPr lang="en-US" altLang="zh-TW" sz="4000" dirty="0"/>
              <a:t>Translation</a:t>
            </a:r>
            <a:endParaRPr lang="zh-TW" altLang="en-US" sz="4000" dirty="0"/>
          </a:p>
        </p:txBody>
      </p:sp>
      <p:sp>
        <p:nvSpPr>
          <p:cNvPr id="5" name="文字版面配置區 3"/>
          <p:cNvSpPr txBox="1">
            <a:spLocks/>
          </p:cNvSpPr>
          <p:nvPr/>
        </p:nvSpPr>
        <p:spPr>
          <a:xfrm>
            <a:off x="2291438" y="4270557"/>
            <a:ext cx="7752124" cy="696482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altLang="zh-TW" dirty="0"/>
              <a:t>Clova AI Research, NAVER Corp. </a:t>
            </a:r>
            <a:endParaRPr lang="en-US" altLang="zh-TW" dirty="0"/>
          </a:p>
          <a:p>
            <a:r>
              <a:rPr lang="en-US" altLang="zh-TW" kern="0" dirty="0"/>
              <a:t>In </a:t>
            </a:r>
            <a:r>
              <a:rPr lang="en-US" altLang="zh-TW" kern="0" dirty="0" err="1"/>
              <a:t>arXiv</a:t>
            </a:r>
            <a:endParaRPr lang="fr-FR" altLang="zh-TW" kern="0" dirty="0"/>
          </a:p>
        </p:txBody>
      </p:sp>
      <p:sp>
        <p:nvSpPr>
          <p:cNvPr id="6" name="文字版面配置區 3"/>
          <p:cNvSpPr txBox="1">
            <a:spLocks/>
          </p:cNvSpPr>
          <p:nvPr/>
        </p:nvSpPr>
        <p:spPr>
          <a:xfrm>
            <a:off x="335360" y="3679815"/>
            <a:ext cx="11521280" cy="456859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TW" dirty="0" err="1"/>
              <a:t>Yunjey</a:t>
            </a:r>
            <a:r>
              <a:rPr lang="en-US" altLang="zh-TW" dirty="0"/>
              <a:t> Choi</a:t>
            </a:r>
            <a:r>
              <a:rPr lang="en-US" altLang="zh-TW" baseline="30000" dirty="0"/>
              <a:t>1,2</a:t>
            </a:r>
            <a:r>
              <a:rPr lang="en-US" altLang="zh-TW" dirty="0"/>
              <a:t>, </a:t>
            </a:r>
            <a:r>
              <a:rPr lang="en-US" altLang="zh-TW" dirty="0" err="1"/>
              <a:t>Youngjung</a:t>
            </a:r>
            <a:r>
              <a:rPr lang="en-US" altLang="zh-TW" dirty="0"/>
              <a:t> Uh, </a:t>
            </a:r>
            <a:r>
              <a:rPr lang="en-US" altLang="zh-TW" dirty="0" err="1"/>
              <a:t>Jaejun</a:t>
            </a:r>
            <a:r>
              <a:rPr lang="en-US" altLang="zh-TW" dirty="0"/>
              <a:t> </a:t>
            </a:r>
            <a:r>
              <a:rPr lang="en-US" altLang="zh-TW" dirty="0" err="1"/>
              <a:t>Yoo</a:t>
            </a:r>
            <a:r>
              <a:rPr lang="en-US" altLang="zh-TW" dirty="0"/>
              <a:t> , and Jung-Woo Ha</a:t>
            </a:r>
          </a:p>
        </p:txBody>
      </p:sp>
      <p:sp>
        <p:nvSpPr>
          <p:cNvPr id="8" name="文字版面配置區 3"/>
          <p:cNvSpPr>
            <a:spLocks noGrp="1"/>
          </p:cNvSpPr>
          <p:nvPr>
            <p:ph type="body" sz="quarter" idx="10"/>
          </p:nvPr>
        </p:nvSpPr>
        <p:spPr>
          <a:xfrm>
            <a:off x="4331296" y="5899438"/>
            <a:ext cx="3672408" cy="580050"/>
          </a:xfrm>
        </p:spPr>
        <p:txBody>
          <a:bodyPr/>
          <a:lstStyle/>
          <a:p>
            <a:r>
              <a:rPr lang="en-US" altLang="zh-TW" dirty="0">
                <a:latin typeface="+mj-lt"/>
                <a:ea typeface="Heiti TC Light" charset="-120"/>
                <a:cs typeface="Heiti TC Light" charset="-120"/>
              </a:rPr>
              <a:t>Ming-Chi Yen </a:t>
            </a:r>
            <a:r>
              <a:rPr lang="zh-TW" altLang="en-US" dirty="0">
                <a:latin typeface="+mj-lt"/>
                <a:ea typeface="Heiti TC Light" charset="-120"/>
                <a:cs typeface="Heiti TC Light" charset="-120"/>
              </a:rPr>
              <a:t>（顏明祺）</a:t>
            </a:r>
            <a:endParaRPr lang="en-US" altLang="zh-TW" dirty="0">
              <a:latin typeface="+mj-lt"/>
              <a:ea typeface="Heiti TC Light" charset="-120"/>
              <a:cs typeface="Heiti TC Light" charset="-120"/>
            </a:endParaRPr>
          </a:p>
          <a:p>
            <a:r>
              <a:rPr lang="en-US" altLang="zh-TW" dirty="0">
                <a:latin typeface="+mj-lt"/>
                <a:ea typeface="Heiti TC Light" charset="-120"/>
                <a:cs typeface="Heiti TC Light" charset="-120"/>
              </a:rPr>
              <a:t>2019/12/27</a:t>
            </a:r>
            <a:endParaRPr lang="zh-TW" altLang="en-US" dirty="0">
              <a:latin typeface="+mj-lt"/>
              <a:ea typeface="Heiti TC Light" charset="-120"/>
              <a:cs typeface="Heiti TC Light" charset="-120"/>
            </a:endParaRPr>
          </a:p>
        </p:txBody>
      </p:sp>
      <p:sp>
        <p:nvSpPr>
          <p:cNvPr id="7" name="文字版面配置區 3"/>
          <p:cNvSpPr txBox="1">
            <a:spLocks/>
          </p:cNvSpPr>
          <p:nvPr/>
        </p:nvSpPr>
        <p:spPr>
          <a:xfrm>
            <a:off x="1870357" y="4337394"/>
            <a:ext cx="8451286" cy="743144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br>
              <a:rPr lang="en-US" altLang="zh-TW" dirty="0"/>
            </a:b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43338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1785E93-4348-4383-9A8C-6143B8EE9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09" y="188325"/>
            <a:ext cx="11702391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49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E82714-0CBA-43F1-8CA6-A359A3066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Model Architecture</a:t>
            </a:r>
            <a:endParaRPr lang="zh-TW" altLang="en-US" dirty="0"/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01D4D0E5-9F5B-4CEB-AF7B-C48DA57F453E}"/>
              </a:ext>
            </a:extLst>
          </p:cNvPr>
          <p:cNvSpPr/>
          <p:nvPr/>
        </p:nvSpPr>
        <p:spPr bwMode="auto">
          <a:xfrm>
            <a:off x="2963652" y="1267724"/>
            <a:ext cx="1008112" cy="100130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G</a:t>
            </a:r>
            <a:endParaRPr kumimoji="0" lang="zh-TW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D179356-83CB-4411-A13B-CC50C49A987E}"/>
              </a:ext>
            </a:extLst>
          </p:cNvPr>
          <p:cNvSpPr/>
          <p:nvPr/>
        </p:nvSpPr>
        <p:spPr>
          <a:xfrm>
            <a:off x="947428" y="1435400"/>
            <a:ext cx="1260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/>
              <a:t>Source</a:t>
            </a:r>
          </a:p>
          <a:p>
            <a:pPr algn="ctr"/>
            <a:r>
              <a:rPr lang="en-US" altLang="zh-TW" b="1" dirty="0"/>
              <a:t>image</a:t>
            </a:r>
            <a:endParaRPr lang="zh-TW" altLang="en-US" b="1" dirty="0"/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C4392D19-DCFC-4889-AC59-35163DFA7CAE}"/>
              </a:ext>
            </a:extLst>
          </p:cNvPr>
          <p:cNvCxnSpPr>
            <a:stCxn id="5" idx="3"/>
            <a:endCxn id="4" idx="2"/>
          </p:cNvCxnSpPr>
          <p:nvPr/>
        </p:nvCxnSpPr>
        <p:spPr bwMode="auto">
          <a:xfrm>
            <a:off x="2207568" y="1758566"/>
            <a:ext cx="756084" cy="981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D98AC3DE-B131-496C-B3BC-1E272B769876}"/>
              </a:ext>
            </a:extLst>
          </p:cNvPr>
          <p:cNvSpPr/>
          <p:nvPr/>
        </p:nvSpPr>
        <p:spPr>
          <a:xfrm>
            <a:off x="4566568" y="1435399"/>
            <a:ext cx="12601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/>
              <a:t>Target</a:t>
            </a:r>
          </a:p>
          <a:p>
            <a:pPr algn="ctr"/>
            <a:r>
              <a:rPr lang="en-US" altLang="zh-TW" b="1" dirty="0"/>
              <a:t>image</a:t>
            </a:r>
            <a:endParaRPr lang="zh-TW" altLang="en-US" b="1" dirty="0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5967F744-E08D-44C3-A17E-B9DEBB204D07}"/>
              </a:ext>
            </a:extLst>
          </p:cNvPr>
          <p:cNvCxnSpPr/>
          <p:nvPr/>
        </p:nvCxnSpPr>
        <p:spPr bwMode="auto">
          <a:xfrm>
            <a:off x="3985072" y="1758566"/>
            <a:ext cx="756084" cy="981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橢圓 12">
            <a:extLst>
              <a:ext uri="{FF2B5EF4-FFF2-40B4-BE49-F238E27FC236}">
                <a16:creationId xmlns:a16="http://schemas.microsoft.com/office/drawing/2014/main" id="{43854D37-404C-4F81-9A30-FCA1C5E0414A}"/>
              </a:ext>
            </a:extLst>
          </p:cNvPr>
          <p:cNvSpPr/>
          <p:nvPr/>
        </p:nvSpPr>
        <p:spPr bwMode="auto">
          <a:xfrm>
            <a:off x="2963652" y="3727238"/>
            <a:ext cx="1008112" cy="100130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F</a:t>
            </a:r>
            <a:endParaRPr kumimoji="0" lang="zh-TW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D5EB2FD-12C6-4978-9B97-00D68B93B507}"/>
              </a:ext>
            </a:extLst>
          </p:cNvPr>
          <p:cNvSpPr/>
          <p:nvPr/>
        </p:nvSpPr>
        <p:spPr>
          <a:xfrm>
            <a:off x="1066788" y="2809652"/>
            <a:ext cx="1260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/>
              <a:t>Label  y</a:t>
            </a:r>
            <a:endParaRPr lang="zh-TW" altLang="en-US" b="1" dirty="0"/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863EDB84-96C9-475F-A29B-96FB25BF474C}"/>
              </a:ext>
            </a:extLst>
          </p:cNvPr>
          <p:cNvCxnSpPr>
            <a:cxnSpLocks/>
            <a:stCxn id="40" idx="3"/>
            <a:endCxn id="13" idx="2"/>
          </p:cNvCxnSpPr>
          <p:nvPr/>
        </p:nvCxnSpPr>
        <p:spPr bwMode="auto">
          <a:xfrm>
            <a:off x="2479302" y="4227892"/>
            <a:ext cx="484350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1FE2F456-3C41-41F7-A2FD-B98A2D3475F7}"/>
              </a:ext>
            </a:extLst>
          </p:cNvPr>
          <p:cNvSpPr/>
          <p:nvPr/>
        </p:nvSpPr>
        <p:spPr>
          <a:xfrm>
            <a:off x="4709177" y="4033414"/>
            <a:ext cx="1529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/>
              <a:t>Style code</a:t>
            </a:r>
            <a:endParaRPr lang="zh-TW" altLang="en-US" b="1" dirty="0"/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6150F6DE-8703-4F05-A6CF-EF31F9852733}"/>
              </a:ext>
            </a:extLst>
          </p:cNvPr>
          <p:cNvCxnSpPr/>
          <p:nvPr/>
        </p:nvCxnSpPr>
        <p:spPr bwMode="auto">
          <a:xfrm>
            <a:off x="3985072" y="4218080"/>
            <a:ext cx="756084" cy="981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9A2067FD-348C-434A-BF46-FFB38E6055AE}"/>
              </a:ext>
            </a:extLst>
          </p:cNvPr>
          <p:cNvSpPr/>
          <p:nvPr/>
        </p:nvSpPr>
        <p:spPr>
          <a:xfrm>
            <a:off x="2737502" y="2721803"/>
            <a:ext cx="1458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/>
              <a:t>Style code</a:t>
            </a:r>
            <a:endParaRPr lang="zh-TW" altLang="en-US" b="1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F378EEB3-643A-4C8A-9C13-841950476CCE}"/>
              </a:ext>
            </a:extLst>
          </p:cNvPr>
          <p:cNvCxnSpPr>
            <a:cxnSpLocks/>
            <a:stCxn id="18" idx="0"/>
            <a:endCxn id="4" idx="4"/>
          </p:cNvCxnSpPr>
          <p:nvPr/>
        </p:nvCxnSpPr>
        <p:spPr bwMode="auto">
          <a:xfrm flipV="1">
            <a:off x="3466583" y="2269032"/>
            <a:ext cx="1125" cy="45277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接點: 肘形 27">
            <a:extLst>
              <a:ext uri="{FF2B5EF4-FFF2-40B4-BE49-F238E27FC236}">
                <a16:creationId xmlns:a16="http://schemas.microsoft.com/office/drawing/2014/main" id="{76E385DD-9135-4E43-872E-42168AE6A5D4}"/>
              </a:ext>
            </a:extLst>
          </p:cNvPr>
          <p:cNvCxnSpPr>
            <a:stCxn id="16" idx="0"/>
            <a:endCxn id="18" idx="3"/>
          </p:cNvCxnSpPr>
          <p:nvPr/>
        </p:nvCxnSpPr>
        <p:spPr bwMode="auto">
          <a:xfrm rot="16200000" flipV="1">
            <a:off x="4271307" y="2830827"/>
            <a:ext cx="1126945" cy="1278229"/>
          </a:xfrm>
          <a:prstGeom prst="bentConnector2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9C9CE423-CFC6-48D2-841A-7E41280AF9B4}"/>
                  </a:ext>
                </a:extLst>
              </p:cNvPr>
              <p:cNvSpPr/>
              <p:nvPr/>
            </p:nvSpPr>
            <p:spPr>
              <a:xfrm>
                <a:off x="5300561" y="4651341"/>
                <a:ext cx="49603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TW" sz="3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zh-TW" altLang="en-US" sz="1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9C9CE423-CFC6-48D2-841A-7E41280AF9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561" y="4651341"/>
                <a:ext cx="496033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橢圓 29">
            <a:extLst>
              <a:ext uri="{FF2B5EF4-FFF2-40B4-BE49-F238E27FC236}">
                <a16:creationId xmlns:a16="http://schemas.microsoft.com/office/drawing/2014/main" id="{FC1E058C-45B6-46FE-AF07-553DB0286851}"/>
              </a:ext>
            </a:extLst>
          </p:cNvPr>
          <p:cNvSpPr/>
          <p:nvPr/>
        </p:nvSpPr>
        <p:spPr bwMode="auto">
          <a:xfrm>
            <a:off x="2976960" y="5275669"/>
            <a:ext cx="1008112" cy="100130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</a:t>
            </a:r>
            <a:endParaRPr kumimoji="0" lang="zh-TW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C232031-E0B6-498E-8B14-7293D9B4187A}"/>
              </a:ext>
            </a:extLst>
          </p:cNvPr>
          <p:cNvSpPr/>
          <p:nvPr/>
        </p:nvSpPr>
        <p:spPr>
          <a:xfrm>
            <a:off x="1051587" y="5591657"/>
            <a:ext cx="1260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/>
              <a:t>Image</a:t>
            </a:r>
            <a:endParaRPr lang="zh-TW" altLang="en-US" b="1" dirty="0"/>
          </a:p>
        </p:txBody>
      </p: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7E8C3099-543B-49C7-A34B-90F4EC57D67E}"/>
              </a:ext>
            </a:extLst>
          </p:cNvPr>
          <p:cNvCxnSpPr>
            <a:stCxn id="31" idx="3"/>
            <a:endCxn id="30" idx="2"/>
          </p:cNvCxnSpPr>
          <p:nvPr/>
        </p:nvCxnSpPr>
        <p:spPr bwMode="auto">
          <a:xfrm>
            <a:off x="2311727" y="5776323"/>
            <a:ext cx="665233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525567D8-5162-4012-B9E5-E0EA92874C07}"/>
              </a:ext>
            </a:extLst>
          </p:cNvPr>
          <p:cNvSpPr/>
          <p:nvPr/>
        </p:nvSpPr>
        <p:spPr>
          <a:xfrm>
            <a:off x="4685393" y="5546048"/>
            <a:ext cx="1529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/>
              <a:t>Style code</a:t>
            </a:r>
            <a:endParaRPr lang="zh-TW" altLang="en-US" b="1" dirty="0"/>
          </a:p>
        </p:txBody>
      </p: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038D7515-35E5-467D-8C80-72442C9914C3}"/>
              </a:ext>
            </a:extLst>
          </p:cNvPr>
          <p:cNvCxnSpPr/>
          <p:nvPr/>
        </p:nvCxnSpPr>
        <p:spPr bwMode="auto">
          <a:xfrm>
            <a:off x="3998380" y="5766511"/>
            <a:ext cx="756084" cy="981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3774F8E6-C0A2-4C45-B346-31394DB09DE9}"/>
              </a:ext>
            </a:extLst>
          </p:cNvPr>
          <p:cNvSpPr/>
          <p:nvPr/>
        </p:nvSpPr>
        <p:spPr>
          <a:xfrm>
            <a:off x="990502" y="3904726"/>
            <a:ext cx="148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/>
              <a:t>Latent code z</a:t>
            </a:r>
            <a:endParaRPr lang="zh-TW" altLang="en-US" b="1" dirty="0"/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A57DBEB9-22AD-49CF-B4FB-246D3A931605}"/>
              </a:ext>
            </a:extLst>
          </p:cNvPr>
          <p:cNvSpPr/>
          <p:nvPr/>
        </p:nvSpPr>
        <p:spPr bwMode="auto">
          <a:xfrm>
            <a:off x="967777" y="3379594"/>
            <a:ext cx="1458162" cy="36323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Gaussian noise</a:t>
            </a:r>
            <a:endParaRPr kumimoji="0" lang="zh-TW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7C261B34-9DB8-4669-B984-C3BB3465000B}"/>
              </a:ext>
            </a:extLst>
          </p:cNvPr>
          <p:cNvCxnSpPr>
            <a:stCxn id="14" idx="2"/>
            <a:endCxn id="44" idx="0"/>
          </p:cNvCxnSpPr>
          <p:nvPr/>
        </p:nvCxnSpPr>
        <p:spPr bwMode="auto">
          <a:xfrm>
            <a:off x="1696858" y="3178984"/>
            <a:ext cx="0" cy="20061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C7B91C0B-5AE8-49E9-AFD0-A15310D5148A}"/>
              </a:ext>
            </a:extLst>
          </p:cNvPr>
          <p:cNvCxnSpPr/>
          <p:nvPr/>
        </p:nvCxnSpPr>
        <p:spPr bwMode="auto">
          <a:xfrm>
            <a:off x="1696858" y="3742827"/>
            <a:ext cx="0" cy="22623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7" name="矩形 56">
            <a:extLst>
              <a:ext uri="{FF2B5EF4-FFF2-40B4-BE49-F238E27FC236}">
                <a16:creationId xmlns:a16="http://schemas.microsoft.com/office/drawing/2014/main" id="{F8BDE857-1240-40D1-B259-4CACA42A3CA8}"/>
              </a:ext>
            </a:extLst>
          </p:cNvPr>
          <p:cNvSpPr/>
          <p:nvPr/>
        </p:nvSpPr>
        <p:spPr>
          <a:xfrm>
            <a:off x="3947556" y="6045166"/>
            <a:ext cx="1529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/>
              <a:t>Source style code from E</a:t>
            </a:r>
            <a:endParaRPr lang="zh-TW" altLang="en-US" sz="1600" b="1" dirty="0"/>
          </a:p>
        </p:txBody>
      </p:sp>
      <p:pic>
        <p:nvPicPr>
          <p:cNvPr id="59" name="圖片 58">
            <a:extLst>
              <a:ext uri="{FF2B5EF4-FFF2-40B4-BE49-F238E27FC236}">
                <a16:creationId xmlns:a16="http://schemas.microsoft.com/office/drawing/2014/main" id="{82FA498F-287B-4A4E-B7FB-D2764620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594" y="4624185"/>
            <a:ext cx="4435252" cy="6390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A4381219-2494-4AA4-BF03-734D9C3735FF}"/>
                  </a:ext>
                </a:extLst>
              </p:cNvPr>
              <p:cNvSpPr/>
              <p:nvPr/>
            </p:nvSpPr>
            <p:spPr>
              <a:xfrm>
                <a:off x="5330836" y="6063071"/>
                <a:ext cx="49603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zh-TW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A4381219-2494-4AA4-BF03-734D9C3735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836" y="6063071"/>
                <a:ext cx="49603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橢圓 59">
            <a:extLst>
              <a:ext uri="{FF2B5EF4-FFF2-40B4-BE49-F238E27FC236}">
                <a16:creationId xmlns:a16="http://schemas.microsoft.com/office/drawing/2014/main" id="{ED872444-7768-4D61-9867-CDCA4C845D9C}"/>
              </a:ext>
            </a:extLst>
          </p:cNvPr>
          <p:cNvSpPr/>
          <p:nvPr/>
        </p:nvSpPr>
        <p:spPr bwMode="auto">
          <a:xfrm>
            <a:off x="8544272" y="1379903"/>
            <a:ext cx="1008112" cy="100130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D</a:t>
            </a:r>
            <a:endParaRPr kumimoji="0" lang="zh-TW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0B7CFC2C-74D2-4697-B379-84D931D87391}"/>
              </a:ext>
            </a:extLst>
          </p:cNvPr>
          <p:cNvSpPr/>
          <p:nvPr/>
        </p:nvSpPr>
        <p:spPr>
          <a:xfrm>
            <a:off x="6556164" y="1695891"/>
            <a:ext cx="1260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/>
              <a:t>image</a:t>
            </a:r>
            <a:endParaRPr lang="zh-TW" altLang="en-US" b="1" dirty="0"/>
          </a:p>
        </p:txBody>
      </p:sp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D5A45757-78A5-4534-9782-B48C17F5C78B}"/>
              </a:ext>
            </a:extLst>
          </p:cNvPr>
          <p:cNvCxnSpPr>
            <a:stCxn id="61" idx="3"/>
            <a:endCxn id="60" idx="2"/>
          </p:cNvCxnSpPr>
          <p:nvPr/>
        </p:nvCxnSpPr>
        <p:spPr bwMode="auto">
          <a:xfrm>
            <a:off x="7816304" y="1880557"/>
            <a:ext cx="727968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矩形 62">
            <a:extLst>
              <a:ext uri="{FF2B5EF4-FFF2-40B4-BE49-F238E27FC236}">
                <a16:creationId xmlns:a16="http://schemas.microsoft.com/office/drawing/2014/main" id="{24BEFB63-920E-4C78-9E92-A6F2F90B957A}"/>
              </a:ext>
            </a:extLst>
          </p:cNvPr>
          <p:cNvSpPr/>
          <p:nvPr/>
        </p:nvSpPr>
        <p:spPr>
          <a:xfrm>
            <a:off x="10147188" y="1667550"/>
            <a:ext cx="1260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/>
              <a:t>T/F</a:t>
            </a:r>
            <a:endParaRPr lang="zh-TW" altLang="en-US" b="1" dirty="0"/>
          </a:p>
        </p:txBody>
      </p:sp>
      <p:cxnSp>
        <p:nvCxnSpPr>
          <p:cNvPr id="64" name="直線單箭頭接點 63">
            <a:extLst>
              <a:ext uri="{FF2B5EF4-FFF2-40B4-BE49-F238E27FC236}">
                <a16:creationId xmlns:a16="http://schemas.microsoft.com/office/drawing/2014/main" id="{B375390B-E5E1-4C7E-BDC0-BB817B45859A}"/>
              </a:ext>
            </a:extLst>
          </p:cNvPr>
          <p:cNvCxnSpPr/>
          <p:nvPr/>
        </p:nvCxnSpPr>
        <p:spPr bwMode="auto">
          <a:xfrm>
            <a:off x="9565692" y="1870745"/>
            <a:ext cx="756084" cy="981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8" name="矩形 67">
            <a:extLst>
              <a:ext uri="{FF2B5EF4-FFF2-40B4-BE49-F238E27FC236}">
                <a16:creationId xmlns:a16="http://schemas.microsoft.com/office/drawing/2014/main" id="{8B76EFAF-5B34-4379-9E7C-34A40586DD7C}"/>
              </a:ext>
            </a:extLst>
          </p:cNvPr>
          <p:cNvSpPr/>
          <p:nvPr/>
        </p:nvSpPr>
        <p:spPr>
          <a:xfrm>
            <a:off x="3920677" y="4651809"/>
            <a:ext cx="1529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/>
              <a:t>Target style code from F</a:t>
            </a:r>
            <a:endParaRPr lang="zh-TW" altLang="en-US" sz="1600" b="1" dirty="0"/>
          </a:p>
        </p:txBody>
      </p:sp>
      <p:sp>
        <p:nvSpPr>
          <p:cNvPr id="69" name="矩形: 圓角 68">
            <a:extLst>
              <a:ext uri="{FF2B5EF4-FFF2-40B4-BE49-F238E27FC236}">
                <a16:creationId xmlns:a16="http://schemas.microsoft.com/office/drawing/2014/main" id="{AF382744-FDD7-4715-A500-3147759A8B84}"/>
              </a:ext>
            </a:extLst>
          </p:cNvPr>
          <p:cNvSpPr/>
          <p:nvPr/>
        </p:nvSpPr>
        <p:spPr bwMode="auto">
          <a:xfrm>
            <a:off x="8688288" y="4728546"/>
            <a:ext cx="828092" cy="396291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B233277F-5390-4AE4-B181-1EBD45370238}"/>
              </a:ext>
            </a:extLst>
          </p:cNvPr>
          <p:cNvSpPr/>
          <p:nvPr/>
        </p:nvSpPr>
        <p:spPr bwMode="auto">
          <a:xfrm>
            <a:off x="8346720" y="4652196"/>
            <a:ext cx="1529700" cy="541000"/>
          </a:xfrm>
          <a:prstGeom prst="round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49CC5EA2-2B33-432A-B396-CF6704481D22}"/>
              </a:ext>
            </a:extLst>
          </p:cNvPr>
          <p:cNvSpPr/>
          <p:nvPr/>
        </p:nvSpPr>
        <p:spPr>
          <a:xfrm>
            <a:off x="7862639" y="5233216"/>
            <a:ext cx="24591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B050"/>
                </a:solidFill>
              </a:rPr>
              <a:t>Source </a:t>
            </a:r>
            <a:r>
              <a:rPr lang="en-US" altLang="zh-TW" sz="1600" b="1" dirty="0">
                <a:solidFill>
                  <a:srgbClr val="00B050"/>
                </a:solidFill>
                <a:sym typeface="Wingdings" panose="05000000000000000000" pitchFamily="2" charset="2"/>
              </a:rPr>
              <a:t> (Fake )Target</a:t>
            </a:r>
            <a:endParaRPr lang="zh-TW" altLang="en-US" sz="1600" b="1" dirty="0">
              <a:solidFill>
                <a:srgbClr val="00B050"/>
              </a:solidFill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7A3BABDE-43C2-48AE-B496-6CD6A3DACA3C}"/>
              </a:ext>
            </a:extLst>
          </p:cNvPr>
          <p:cNvSpPr/>
          <p:nvPr/>
        </p:nvSpPr>
        <p:spPr>
          <a:xfrm>
            <a:off x="7881807" y="4293632"/>
            <a:ext cx="23950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2060"/>
                </a:solidFill>
              </a:rPr>
              <a:t>Fake Target </a:t>
            </a:r>
            <a:r>
              <a:rPr lang="en-US" altLang="zh-TW" sz="1600" b="1" dirty="0">
                <a:solidFill>
                  <a:srgbClr val="002060"/>
                </a:solidFill>
                <a:sym typeface="Wingdings" panose="05000000000000000000" pitchFamily="2" charset="2"/>
              </a:rPr>
              <a:t> Source</a:t>
            </a:r>
            <a:endParaRPr lang="zh-TW" altLang="en-US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433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Training Objectives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35946" y="1047262"/>
                <a:ext cx="11377164" cy="5262596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altLang="zh-TW" dirty="0"/>
                  <a:t>Sample </a:t>
                </a:r>
                <a:r>
                  <a:rPr lang="en-US" altLang="zh-TW" b="1" i="1" dirty="0"/>
                  <a:t>latent code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and </a:t>
                </a:r>
                <a:r>
                  <a:rPr lang="en-US" altLang="zh-TW" b="1" i="1" dirty="0"/>
                  <a:t>target domain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en-US" altLang="zh-TW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zh-TW" dirty="0"/>
                  <a:t>Get </a:t>
                </a:r>
                <a:r>
                  <a:rPr lang="en-US" altLang="zh-TW" b="1" i="1" dirty="0"/>
                  <a:t>(target) domain style code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sub>
                    </m:sSub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US" altLang="zh-TW" b="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zh-TW" dirty="0"/>
                  <a:t>Generate image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TW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̃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TW" altLang="en-US" dirty="0"/>
                  <a:t> </a:t>
                </a:r>
                <a:br>
                  <a:rPr lang="en-US" altLang="zh-TW" dirty="0"/>
                </a:br>
                <a:endParaRPr lang="zh-TW" altLang="en-US" dirty="0"/>
              </a:p>
              <a:p>
                <a:endParaRPr lang="zh-TW" altLang="en-US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5946" y="1047262"/>
                <a:ext cx="11377164" cy="5262596"/>
              </a:xfrm>
              <a:blipFill>
                <a:blip r:embed="rId2"/>
                <a:stretch>
                  <a:fillRect l="-1125" t="-12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3266306"/>
            <a:ext cx="7764406" cy="154323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BBBFD36-3839-4EF5-87B3-B2AC580B8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159" y="1169877"/>
            <a:ext cx="4719841" cy="18146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703E76D3-98F7-4F72-9E4C-2F9D46C148DB}"/>
                  </a:ext>
                </a:extLst>
              </p:cNvPr>
              <p:cNvSpPr/>
              <p:nvPr/>
            </p:nvSpPr>
            <p:spPr>
              <a:xfrm>
                <a:off x="9070827" y="3059668"/>
                <a:ext cx="49603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TW" sz="32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zh-TW" alt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703E76D3-98F7-4F72-9E4C-2F9D46C148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0827" y="3059668"/>
                <a:ext cx="496033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BA1A347A-C92C-4917-8349-15D46D41ED77}"/>
                  </a:ext>
                </a:extLst>
              </p:cNvPr>
              <p:cNvSpPr/>
              <p:nvPr/>
            </p:nvSpPr>
            <p:spPr>
              <a:xfrm>
                <a:off x="10249655" y="3049137"/>
                <a:ext cx="49603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zh-TW" alt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BA1A347A-C92C-4917-8349-15D46D41ED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9655" y="3049137"/>
                <a:ext cx="496033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9369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Training Objectives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Style reconstruction</a:t>
            </a:r>
          </a:p>
          <a:p>
            <a:pPr marL="514350" indent="-514350">
              <a:buFont typeface="+mj-lt"/>
              <a:buAutoNum type="arabicPeriod"/>
            </a:pP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endParaRPr lang="en-US" altLang="zh-TW" dirty="0"/>
          </a:p>
          <a:p>
            <a:r>
              <a:rPr lang="en-US" altLang="zh-TW" dirty="0"/>
              <a:t>Style diversification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Preserving source characteristics</a:t>
            </a:r>
            <a:br>
              <a:rPr lang="en-US" altLang="zh-TW" dirty="0"/>
            </a:br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268" y="1756208"/>
            <a:ext cx="4749852" cy="59185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361" y="3221014"/>
            <a:ext cx="6338877" cy="77388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28" y="4701726"/>
            <a:ext cx="6569247" cy="94657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2353E7A-D8BC-4146-9122-9482A2751A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6667"/>
          <a:stretch/>
        </p:blipFill>
        <p:spPr>
          <a:xfrm>
            <a:off x="7032104" y="5698345"/>
            <a:ext cx="4430149" cy="1009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64BDA01A-077A-47D1-BD63-2E8ACC9B166D}"/>
                  </a:ext>
                </a:extLst>
              </p:cNvPr>
              <p:cNvSpPr/>
              <p:nvPr/>
            </p:nvSpPr>
            <p:spPr>
              <a:xfrm>
                <a:off x="5669528" y="5478623"/>
                <a:ext cx="49603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TW" sz="3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zh-TW" altLang="en-US" sz="1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64BDA01A-077A-47D1-BD63-2E8ACC9B16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9528" y="5478623"/>
                <a:ext cx="496033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>
            <a:extLst>
              <a:ext uri="{FF2B5EF4-FFF2-40B4-BE49-F238E27FC236}">
                <a16:creationId xmlns:a16="http://schemas.microsoft.com/office/drawing/2014/main" id="{2E397F0D-41CF-4A5D-949C-CAAEB3578470}"/>
              </a:ext>
            </a:extLst>
          </p:cNvPr>
          <p:cNvSpPr/>
          <p:nvPr/>
        </p:nvSpPr>
        <p:spPr>
          <a:xfrm>
            <a:off x="4771987" y="5619071"/>
            <a:ext cx="100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/>
              <a:t>Target </a:t>
            </a:r>
            <a:endParaRPr lang="zh-TW" altLang="en-US" sz="1600" b="1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F9E0512-C6FE-42E5-95F4-459267CDA9A0}"/>
              </a:ext>
            </a:extLst>
          </p:cNvPr>
          <p:cNvSpPr/>
          <p:nvPr/>
        </p:nvSpPr>
        <p:spPr>
          <a:xfrm>
            <a:off x="4784299" y="6065348"/>
            <a:ext cx="100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b="1" dirty="0"/>
              <a:t>Source</a:t>
            </a:r>
            <a:endParaRPr lang="zh-TW" altLang="en-US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FFDCFD9E-38DE-45B9-A4CB-24D6654FF37F}"/>
                  </a:ext>
                </a:extLst>
              </p:cNvPr>
              <p:cNvSpPr/>
              <p:nvPr/>
            </p:nvSpPr>
            <p:spPr>
              <a:xfrm>
                <a:off x="5665239" y="5894886"/>
                <a:ext cx="49603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zh-TW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FFDCFD9E-38DE-45B9-A4CB-24D6654FF3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5239" y="5894886"/>
                <a:ext cx="496033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圖片 15">
            <a:extLst>
              <a:ext uri="{FF2B5EF4-FFF2-40B4-BE49-F238E27FC236}">
                <a16:creationId xmlns:a16="http://schemas.microsoft.com/office/drawing/2014/main" id="{EEFBE4CA-7DFE-4068-AD2B-2BFF4A5A17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2159" y="1169877"/>
            <a:ext cx="4719841" cy="18146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81F0FAC7-4BC9-45BE-B69C-1926AA26AB33}"/>
                  </a:ext>
                </a:extLst>
              </p:cNvPr>
              <p:cNvSpPr/>
              <p:nvPr/>
            </p:nvSpPr>
            <p:spPr>
              <a:xfrm>
                <a:off x="9070827" y="3059668"/>
                <a:ext cx="49603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TW" sz="32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zh-TW" alt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81F0FAC7-4BC9-45BE-B69C-1926AA26AB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0827" y="3059668"/>
                <a:ext cx="496033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F190A60B-25CD-4130-8BF1-2928C12650D6}"/>
                  </a:ext>
                </a:extLst>
              </p:cNvPr>
              <p:cNvSpPr/>
              <p:nvPr/>
            </p:nvSpPr>
            <p:spPr>
              <a:xfrm>
                <a:off x="10249655" y="3049137"/>
                <a:ext cx="49603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zh-TW" alt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F190A60B-25CD-4130-8BF1-2928C12650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9655" y="3049137"/>
                <a:ext cx="496033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3049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7D4BB6-4C51-4795-9ABE-6244A5F7D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Recap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29E27AF-1F84-4C69-A324-DD44458B8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/>
              <a:t>StarGAN</a:t>
            </a:r>
            <a:r>
              <a:rPr lang="en-US" altLang="zh-TW" dirty="0"/>
              <a:t> v1:</a:t>
            </a:r>
          </a:p>
          <a:p>
            <a:pPr lvl="1"/>
            <a:r>
              <a:rPr lang="en-US" altLang="zh-TW" dirty="0"/>
              <a:t>Image style: determinative </a:t>
            </a:r>
          </a:p>
          <a:p>
            <a:pPr lvl="1"/>
            <a:r>
              <a:rPr lang="en-US" altLang="zh-TW" dirty="0"/>
              <a:t>E.g.: one hot or multi-label</a:t>
            </a:r>
          </a:p>
          <a:p>
            <a:r>
              <a:rPr lang="en-US" altLang="zh-TW" dirty="0" err="1"/>
              <a:t>StarGAN</a:t>
            </a:r>
            <a:r>
              <a:rPr lang="en-US" altLang="zh-TW" dirty="0"/>
              <a:t> v2:</a:t>
            </a:r>
          </a:p>
          <a:p>
            <a:pPr lvl="1"/>
            <a:r>
              <a:rPr lang="en-US" altLang="zh-TW" dirty="0"/>
              <a:t>Image style: sampled </a:t>
            </a:r>
          </a:p>
          <a:p>
            <a:pPr lvl="1"/>
            <a:r>
              <a:rPr lang="en-US" altLang="zh-TW" dirty="0"/>
              <a:t>Label y </a:t>
            </a:r>
            <a:r>
              <a:rPr lang="en-US" altLang="zh-TW" dirty="0">
                <a:sym typeface="Wingdings" panose="05000000000000000000" pitchFamily="2" charset="2"/>
              </a:rPr>
              <a:t> gaussian noise latent code z</a:t>
            </a:r>
          </a:p>
          <a:p>
            <a:pPr lvl="1"/>
            <a:r>
              <a:rPr lang="en-US" altLang="zh-TW" dirty="0">
                <a:sym typeface="Wingdings" panose="05000000000000000000" pitchFamily="2" charset="2"/>
              </a:rPr>
              <a:t>More same style (code) can be generated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19597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70D5410-B199-4A2C-AC36-567DCCE04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74" y="0"/>
            <a:ext cx="11053228" cy="686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61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Experimental Setting 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Dataset</a:t>
            </a:r>
          </a:p>
          <a:p>
            <a:pPr lvl="1"/>
            <a:r>
              <a:rPr lang="en-US" altLang="zh-TW" dirty="0" err="1"/>
              <a:t>CelebFaces</a:t>
            </a:r>
            <a:r>
              <a:rPr lang="en-US" altLang="zh-TW" dirty="0"/>
              <a:t> Attributes (</a:t>
            </a:r>
            <a:r>
              <a:rPr lang="en-US" altLang="zh-TW" dirty="0" err="1"/>
              <a:t>CelebA</a:t>
            </a:r>
            <a:r>
              <a:rPr lang="en-US" altLang="zh-TW" dirty="0"/>
              <a:t>): 202,599 face images / 40 attribute</a:t>
            </a:r>
          </a:p>
          <a:p>
            <a:pPr lvl="1"/>
            <a:r>
              <a:rPr lang="en-US" altLang="zh-TW" dirty="0"/>
              <a:t>Animal </a:t>
            </a:r>
            <a:r>
              <a:rPr lang="en-US" altLang="zh-TW" dirty="0" err="1"/>
              <a:t>FacesHQ</a:t>
            </a:r>
            <a:r>
              <a:rPr lang="en-US" altLang="zh-TW" dirty="0"/>
              <a:t> (AFHQ): 15,000 images (proposed)</a:t>
            </a:r>
          </a:p>
          <a:p>
            <a:r>
              <a:rPr lang="en-US" altLang="zh-TW" dirty="0"/>
              <a:t>Environment</a:t>
            </a:r>
          </a:p>
          <a:p>
            <a:pPr lvl="1"/>
            <a:r>
              <a:rPr lang="en-US" altLang="zh-TW" dirty="0"/>
              <a:t>Tesla V100 GPU</a:t>
            </a:r>
          </a:p>
          <a:p>
            <a:pPr lvl="1"/>
            <a:r>
              <a:rPr lang="en-US" altLang="zh-TW" dirty="0"/>
              <a:t>Training time: two days</a:t>
            </a:r>
          </a:p>
          <a:p>
            <a:pPr lvl="1"/>
            <a:r>
              <a:rPr lang="en-US" altLang="zh-TW" dirty="0"/>
              <a:t>100k iterations </a:t>
            </a:r>
            <a:br>
              <a:rPr lang="en-US" altLang="zh-TW" dirty="0"/>
            </a:br>
            <a:br>
              <a:rPr lang="en-US" altLang="zh-TW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6034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BDBD971-170E-4400-9422-851D155BF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364" y="1803"/>
            <a:ext cx="10279156" cy="68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16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007AEA7E-FAAF-4718-BB5D-685DA93922F5}"/>
              </a:ext>
            </a:extLst>
          </p:cNvPr>
          <p:cNvGrpSpPr/>
          <p:nvPr/>
        </p:nvGrpSpPr>
        <p:grpSpPr>
          <a:xfrm>
            <a:off x="1155005" y="134077"/>
            <a:ext cx="9881989" cy="6741368"/>
            <a:chOff x="1382569" y="116632"/>
            <a:chExt cx="9518856" cy="6343650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8204339C-9557-4338-AE92-5459BE7C2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5500" y="116632"/>
              <a:ext cx="9305925" cy="1685925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D2303580-638A-4E4D-86CF-992E07534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2569" y="1802557"/>
              <a:ext cx="9515475" cy="4657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6576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0A48795-989A-4FD2-B8C8-5A8FF12EF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414" y="0"/>
            <a:ext cx="9533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24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335856" y="1968382"/>
            <a:ext cx="11521280" cy="1216385"/>
          </a:xfrm>
        </p:spPr>
        <p:txBody>
          <a:bodyPr/>
          <a:lstStyle/>
          <a:p>
            <a:r>
              <a:rPr lang="en-US" altLang="zh-TW" sz="4000" dirty="0" err="1"/>
              <a:t>StarGAN</a:t>
            </a:r>
            <a:r>
              <a:rPr lang="en-US" altLang="zh-TW" sz="4000" dirty="0"/>
              <a:t>: Unified Generative Adversarial Networks for Multi-Domain Image-to-Image Translation</a:t>
            </a:r>
            <a:endParaRPr lang="zh-TW" altLang="en-US" sz="4000" dirty="0"/>
          </a:p>
        </p:txBody>
      </p:sp>
      <p:sp>
        <p:nvSpPr>
          <p:cNvPr id="5" name="文字版面配置區 3"/>
          <p:cNvSpPr txBox="1">
            <a:spLocks/>
          </p:cNvSpPr>
          <p:nvPr/>
        </p:nvSpPr>
        <p:spPr>
          <a:xfrm>
            <a:off x="2291438" y="4136674"/>
            <a:ext cx="7752124" cy="696482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TW" baseline="30000" dirty="0"/>
              <a:t>1</a:t>
            </a:r>
            <a:r>
              <a:rPr lang="en-US" altLang="zh-TW" dirty="0"/>
              <a:t>Korea University</a:t>
            </a:r>
          </a:p>
          <a:p>
            <a:r>
              <a:rPr lang="en-US" altLang="zh-TW" dirty="0"/>
              <a:t> </a:t>
            </a:r>
            <a:r>
              <a:rPr lang="en-US" altLang="zh-TW" baseline="30000" dirty="0"/>
              <a:t>2</a:t>
            </a:r>
            <a:r>
              <a:rPr lang="en-US" altLang="zh-TW" dirty="0"/>
              <a:t> </a:t>
            </a:r>
            <a:r>
              <a:rPr lang="en-US" altLang="zh-TW" dirty="0" err="1"/>
              <a:t>Clova</a:t>
            </a:r>
            <a:r>
              <a:rPr lang="en-US" altLang="zh-TW" dirty="0"/>
              <a:t> AI Research, NAVER Corp</a:t>
            </a:r>
          </a:p>
          <a:p>
            <a:r>
              <a:rPr lang="en-US" altLang="zh-TW" baseline="30000" dirty="0"/>
              <a:t>3</a:t>
            </a:r>
            <a:r>
              <a:rPr lang="en-US" altLang="zh-TW" dirty="0"/>
              <a:t>The College of New Jersey</a:t>
            </a:r>
          </a:p>
          <a:p>
            <a:r>
              <a:rPr lang="en-US" altLang="zh-TW" dirty="0"/>
              <a:t> </a:t>
            </a:r>
            <a:r>
              <a:rPr lang="en-US" altLang="zh-TW" baseline="30000" dirty="0"/>
              <a:t>4</a:t>
            </a:r>
            <a:r>
              <a:rPr lang="en-US" altLang="zh-TW" dirty="0"/>
              <a:t>Hong Kong University of Science &amp; Technology</a:t>
            </a:r>
          </a:p>
          <a:p>
            <a:r>
              <a:rPr lang="en-US" altLang="zh-TW" kern="0" dirty="0"/>
              <a:t>In proc. CVPR 2018</a:t>
            </a:r>
            <a:endParaRPr lang="fr-FR" altLang="zh-TW" kern="0" dirty="0"/>
          </a:p>
        </p:txBody>
      </p:sp>
      <p:sp>
        <p:nvSpPr>
          <p:cNvPr id="6" name="文字版面配置區 3"/>
          <p:cNvSpPr txBox="1">
            <a:spLocks/>
          </p:cNvSpPr>
          <p:nvPr/>
        </p:nvSpPr>
        <p:spPr>
          <a:xfrm>
            <a:off x="335360" y="3679815"/>
            <a:ext cx="11521280" cy="456859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TW" dirty="0" err="1"/>
              <a:t>Yunjey</a:t>
            </a:r>
            <a:r>
              <a:rPr lang="en-US" altLang="zh-TW" dirty="0"/>
              <a:t> Choi</a:t>
            </a:r>
            <a:r>
              <a:rPr lang="en-US" altLang="zh-TW" baseline="30000" dirty="0"/>
              <a:t>1,2</a:t>
            </a:r>
            <a:r>
              <a:rPr lang="en-US" altLang="zh-TW" dirty="0"/>
              <a:t>, </a:t>
            </a:r>
            <a:r>
              <a:rPr lang="en-US" altLang="zh-TW" dirty="0" err="1"/>
              <a:t>Minje</a:t>
            </a:r>
            <a:r>
              <a:rPr lang="en-US" altLang="zh-TW" dirty="0"/>
              <a:t> Choi</a:t>
            </a:r>
            <a:r>
              <a:rPr lang="en-US" altLang="zh-TW" baseline="30000" dirty="0"/>
              <a:t>1,2</a:t>
            </a:r>
            <a:r>
              <a:rPr lang="en-US" altLang="zh-TW" dirty="0"/>
              <a:t>, </a:t>
            </a:r>
            <a:r>
              <a:rPr lang="en-US" altLang="zh-TW" dirty="0" err="1"/>
              <a:t>Munyoung</a:t>
            </a:r>
            <a:r>
              <a:rPr lang="en-US" altLang="zh-TW" dirty="0"/>
              <a:t> Kim</a:t>
            </a:r>
            <a:r>
              <a:rPr lang="en-US" altLang="zh-TW" baseline="30000" dirty="0"/>
              <a:t>2,3</a:t>
            </a:r>
            <a:r>
              <a:rPr lang="en-US" altLang="zh-TW" dirty="0"/>
              <a:t>, Jung-Woo Ha</a:t>
            </a:r>
            <a:r>
              <a:rPr lang="en-US" altLang="zh-TW" baseline="30000" dirty="0"/>
              <a:t>2</a:t>
            </a:r>
            <a:r>
              <a:rPr lang="en-US" altLang="zh-TW" dirty="0"/>
              <a:t>, </a:t>
            </a:r>
            <a:r>
              <a:rPr lang="en-US" altLang="zh-TW" dirty="0" err="1"/>
              <a:t>Sunghun</a:t>
            </a:r>
            <a:r>
              <a:rPr lang="en-US" altLang="zh-TW" dirty="0"/>
              <a:t> Kim</a:t>
            </a:r>
            <a:r>
              <a:rPr lang="en-US" altLang="zh-TW" baseline="30000" dirty="0"/>
              <a:t>2,4</a:t>
            </a:r>
            <a:r>
              <a:rPr lang="en-US" altLang="zh-TW" dirty="0"/>
              <a:t>, and </a:t>
            </a:r>
            <a:r>
              <a:rPr lang="en-US" altLang="zh-TW" dirty="0" err="1"/>
              <a:t>Jaegul</a:t>
            </a:r>
            <a:r>
              <a:rPr lang="en-US" altLang="zh-TW" dirty="0"/>
              <a:t> Choo</a:t>
            </a:r>
            <a:r>
              <a:rPr lang="en-US" altLang="zh-TW" baseline="30000" dirty="0"/>
              <a:t>1,2</a:t>
            </a:r>
            <a:endParaRPr lang="en-US" altLang="zh-TW" dirty="0"/>
          </a:p>
        </p:txBody>
      </p:sp>
      <p:sp>
        <p:nvSpPr>
          <p:cNvPr id="8" name="文字版面配置區 3"/>
          <p:cNvSpPr>
            <a:spLocks noGrp="1"/>
          </p:cNvSpPr>
          <p:nvPr>
            <p:ph type="body" sz="quarter" idx="10"/>
          </p:nvPr>
        </p:nvSpPr>
        <p:spPr>
          <a:xfrm>
            <a:off x="4331296" y="5899438"/>
            <a:ext cx="3672408" cy="580050"/>
          </a:xfrm>
        </p:spPr>
        <p:txBody>
          <a:bodyPr/>
          <a:lstStyle/>
          <a:p>
            <a:endParaRPr lang="zh-TW" altLang="en-US" dirty="0">
              <a:latin typeface="+mj-lt"/>
              <a:ea typeface="Heiti TC Light" charset="-120"/>
              <a:cs typeface="Heiti TC Light" charset="-120"/>
            </a:endParaRPr>
          </a:p>
        </p:txBody>
      </p:sp>
      <p:sp>
        <p:nvSpPr>
          <p:cNvPr id="7" name="文字版面配置區 3"/>
          <p:cNvSpPr txBox="1">
            <a:spLocks/>
          </p:cNvSpPr>
          <p:nvPr/>
        </p:nvSpPr>
        <p:spPr>
          <a:xfrm>
            <a:off x="1870357" y="4337394"/>
            <a:ext cx="8451286" cy="743144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br>
              <a:rPr lang="en-US" altLang="zh-TW" dirty="0"/>
            </a:b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93329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Multi-Domain Image-to-Image Translation</a:t>
            </a:r>
            <a:endParaRPr lang="en-US" altLang="zh-TW" dirty="0">
              <a:sym typeface="Wingdings" panose="05000000000000000000" pitchFamily="2" charset="2"/>
            </a:endParaRPr>
          </a:p>
          <a:p>
            <a:endParaRPr lang="zh-TW" altLang="en-US" dirty="0"/>
          </a:p>
        </p:txBody>
      </p:sp>
      <p:pic>
        <p:nvPicPr>
          <p:cNvPr id="4" name="Picture 2" descr="https://phillipi.github.io/pix2pix/images/teaser_v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03" b="51471"/>
          <a:stretch/>
        </p:blipFill>
        <p:spPr bwMode="auto">
          <a:xfrm>
            <a:off x="1487488" y="1836365"/>
            <a:ext cx="3600400" cy="213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Fea4kZq0oFQ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104112" y="4174019"/>
            <a:ext cx="4071615" cy="229028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847528" y="6427255"/>
            <a:ext cx="31112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/>
              <a:t>Pix2pix </a:t>
            </a:r>
            <a:r>
              <a:rPr lang="en-US" altLang="zh-TW" dirty="0"/>
              <a:t>(Isola et al. 2017)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7734276" y="3829032"/>
            <a:ext cx="2811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Face off (</a:t>
            </a:r>
            <a:r>
              <a:rPr lang="en-US" altLang="zh-TW" dirty="0">
                <a:hlinkClick r:id="rId6"/>
              </a:rPr>
              <a:t>credit: TJ Wei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7503283" y="6439958"/>
            <a:ext cx="31112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err="1"/>
              <a:t>CycleGAN</a:t>
            </a:r>
            <a:r>
              <a:rPr lang="en-US" altLang="zh-TW" b="1" dirty="0"/>
              <a:t> </a:t>
            </a:r>
            <a:r>
              <a:rPr lang="en-US" altLang="zh-TW" dirty="0"/>
              <a:t>(Zhu et al. 2017)</a:t>
            </a:r>
            <a:endParaRPr lang="zh-TW" altLang="en-US" dirty="0"/>
          </a:p>
        </p:txBody>
      </p:sp>
      <p:pic>
        <p:nvPicPr>
          <p:cNvPr id="10" name="Picture 2" descr="https://phillipi.github.io/pix2pix/images/teaser_v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56" t="48194" r="98" b="67"/>
          <a:stretch/>
        </p:blipFill>
        <p:spPr bwMode="auto">
          <a:xfrm>
            <a:off x="1645870" y="4070054"/>
            <a:ext cx="3026074" cy="207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308" y="2105115"/>
            <a:ext cx="5344091" cy="152688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7657714" y="1697764"/>
            <a:ext cx="258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Horse to Zebra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1711189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Multi-Domain Image-to-Image Translation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Example: hair color</a:t>
            </a:r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>
            <a:off x="1609206" y="2155307"/>
            <a:ext cx="8972550" cy="3073601"/>
            <a:chOff x="1739144" y="2021440"/>
            <a:chExt cx="8972550" cy="3073601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9144" y="2230159"/>
              <a:ext cx="8972550" cy="2657475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2161125" y="2045493"/>
              <a:ext cx="16201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dirty="0"/>
                <a:t>Blond</a:t>
              </a:r>
              <a:endParaRPr lang="zh-TW" altLang="en-US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4522741" y="2026720"/>
              <a:ext cx="16201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dirty="0"/>
                <a:t>Black</a:t>
              </a:r>
              <a:endParaRPr lang="zh-TW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6807127" y="2026720"/>
              <a:ext cx="16201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dirty="0"/>
                <a:t>Brown</a:t>
              </a:r>
              <a:endParaRPr lang="zh-TW" altLang="en-US" dirty="0"/>
            </a:p>
          </p:txBody>
        </p:sp>
        <p:sp>
          <p:nvSpPr>
            <p:cNvPr id="9" name="矩形 8"/>
            <p:cNvSpPr/>
            <p:nvPr/>
          </p:nvSpPr>
          <p:spPr>
            <a:xfrm>
              <a:off x="8965880" y="2021440"/>
              <a:ext cx="16201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dirty="0"/>
                <a:t>Gray</a:t>
              </a:r>
              <a:endParaRPr lang="zh-TW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2161125" y="4725709"/>
              <a:ext cx="16201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dirty="0"/>
                <a:t>Domain 1</a:t>
              </a:r>
              <a:endParaRPr lang="zh-TW" altLang="en-US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4522741" y="4711143"/>
              <a:ext cx="16201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dirty="0"/>
                <a:t>Domain 2</a:t>
              </a:r>
              <a:endParaRPr lang="zh-TW" altLang="en-US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6810107" y="4693443"/>
              <a:ext cx="16201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dirty="0"/>
                <a:t>Domain 3</a:t>
              </a:r>
              <a:endParaRPr lang="zh-TW" altLang="en-US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8965880" y="4702968"/>
              <a:ext cx="16201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dirty="0"/>
                <a:t>Domain 4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03807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Problems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For </a:t>
            </a:r>
            <a:r>
              <a:rPr lang="en-US" altLang="zh-TW" b="1" i="1" dirty="0"/>
              <a:t>K</a:t>
            </a:r>
            <a:r>
              <a:rPr lang="en-US" altLang="zh-TW" dirty="0"/>
              <a:t> domains translation, </a:t>
            </a:r>
            <a:r>
              <a:rPr lang="en-US" altLang="zh-TW" b="1" i="1" dirty="0"/>
              <a:t>K(K-1)</a:t>
            </a:r>
            <a:r>
              <a:rPr lang="en-US" altLang="zh-TW" dirty="0"/>
              <a:t> Generators should be built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28242" t="5419" r="49287" b="7873"/>
          <a:stretch/>
        </p:blipFill>
        <p:spPr>
          <a:xfrm>
            <a:off x="4664069" y="2241328"/>
            <a:ext cx="1259999" cy="144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54077" t="6774" r="23452" b="6518"/>
          <a:stretch/>
        </p:blipFill>
        <p:spPr>
          <a:xfrm>
            <a:off x="4664070" y="3790867"/>
            <a:ext cx="1259999" cy="144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l="78247" t="7089" r="-718" b="6203"/>
          <a:stretch/>
        </p:blipFill>
        <p:spPr>
          <a:xfrm>
            <a:off x="4640054" y="5341763"/>
            <a:ext cx="1259999" cy="1440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755196" y="2906150"/>
            <a:ext cx="1620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Domain 2</a:t>
            </a:r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5771964" y="4445791"/>
            <a:ext cx="1620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Domain 3</a:t>
            </a:r>
            <a:endParaRPr lang="zh-TW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5750644" y="5900314"/>
            <a:ext cx="1620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Domain 4</a:t>
            </a:r>
            <a:endParaRPr lang="zh-TW" altLang="en-US" dirty="0"/>
          </a:p>
        </p:txBody>
      </p:sp>
      <p:cxnSp>
        <p:nvCxnSpPr>
          <p:cNvPr id="25" name="直線單箭頭接點 24"/>
          <p:cNvCxnSpPr>
            <a:stCxn id="42" idx="3"/>
            <a:endCxn id="5" idx="1"/>
          </p:cNvCxnSpPr>
          <p:nvPr/>
        </p:nvCxnSpPr>
        <p:spPr bwMode="auto">
          <a:xfrm>
            <a:off x="2968225" y="2961328"/>
            <a:ext cx="1695844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>
            <a:stCxn id="49" idx="3"/>
            <a:endCxn id="6" idx="1"/>
          </p:cNvCxnSpPr>
          <p:nvPr/>
        </p:nvCxnSpPr>
        <p:spPr bwMode="auto">
          <a:xfrm>
            <a:off x="2968226" y="4510867"/>
            <a:ext cx="1695844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>
            <a:stCxn id="50" idx="3"/>
            <a:endCxn id="8" idx="1"/>
          </p:cNvCxnSpPr>
          <p:nvPr/>
        </p:nvCxnSpPr>
        <p:spPr bwMode="auto">
          <a:xfrm flipV="1">
            <a:off x="2968224" y="6061763"/>
            <a:ext cx="1671830" cy="1046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3416735" y="2776662"/>
            <a:ext cx="756084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dirty="0"/>
              <a:t>G</a:t>
            </a:r>
            <a:r>
              <a:rPr lang="en-US" altLang="zh-TW" baseline="-25000" dirty="0"/>
              <a:t>12</a:t>
            </a:r>
            <a:endParaRPr lang="zh-TW" altLang="en-US" baseline="-25000" dirty="0"/>
          </a:p>
        </p:txBody>
      </p:sp>
      <p:sp>
        <p:nvSpPr>
          <p:cNvPr id="33" name="矩形 32"/>
          <p:cNvSpPr/>
          <p:nvPr/>
        </p:nvSpPr>
        <p:spPr>
          <a:xfrm>
            <a:off x="3411202" y="4349422"/>
            <a:ext cx="756084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dirty="0"/>
              <a:t>G</a:t>
            </a:r>
            <a:r>
              <a:rPr lang="en-US" altLang="zh-TW" baseline="-25000" dirty="0"/>
              <a:t>13</a:t>
            </a:r>
            <a:endParaRPr lang="zh-TW" altLang="en-US" baseline="-25000" dirty="0"/>
          </a:p>
        </p:txBody>
      </p:sp>
      <p:sp>
        <p:nvSpPr>
          <p:cNvPr id="34" name="矩形 33"/>
          <p:cNvSpPr/>
          <p:nvPr/>
        </p:nvSpPr>
        <p:spPr>
          <a:xfrm>
            <a:off x="3383806" y="5867621"/>
            <a:ext cx="756084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dirty="0"/>
              <a:t>G</a:t>
            </a:r>
            <a:r>
              <a:rPr lang="en-US" altLang="zh-TW" baseline="-25000" dirty="0"/>
              <a:t>14</a:t>
            </a:r>
            <a:endParaRPr lang="zh-TW" altLang="en-US" baseline="-25000" dirty="0"/>
          </a:p>
        </p:txBody>
      </p:sp>
      <p:pic>
        <p:nvPicPr>
          <p:cNvPr id="38" name="圖片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991" y="2236464"/>
            <a:ext cx="3572489" cy="4186865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2"/>
          <a:srcRect l="2912" t="5420" r="74617" b="7872"/>
          <a:stretch/>
        </p:blipFill>
        <p:spPr>
          <a:xfrm>
            <a:off x="1865726" y="2331328"/>
            <a:ext cx="1102499" cy="1260000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1619218" y="1842082"/>
            <a:ext cx="1620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Domain 1</a:t>
            </a:r>
            <a:endParaRPr lang="zh-TW" altLang="en-US" dirty="0"/>
          </a:p>
        </p:txBody>
      </p:sp>
      <p:pic>
        <p:nvPicPr>
          <p:cNvPr id="49" name="圖片 48"/>
          <p:cNvPicPr>
            <a:picLocks noChangeAspect="1"/>
          </p:cNvPicPr>
          <p:nvPr/>
        </p:nvPicPr>
        <p:blipFill rotWithShape="1">
          <a:blip r:embed="rId2"/>
          <a:srcRect l="2912" t="5420" r="74617" b="7872"/>
          <a:stretch/>
        </p:blipFill>
        <p:spPr>
          <a:xfrm>
            <a:off x="1865727" y="3880867"/>
            <a:ext cx="1102499" cy="1260000"/>
          </a:xfrm>
          <a:prstGeom prst="rect">
            <a:avLst/>
          </a:prstGeom>
        </p:spPr>
      </p:pic>
      <p:pic>
        <p:nvPicPr>
          <p:cNvPr id="50" name="圖片 49"/>
          <p:cNvPicPr>
            <a:picLocks noChangeAspect="1"/>
          </p:cNvPicPr>
          <p:nvPr/>
        </p:nvPicPr>
        <p:blipFill rotWithShape="1">
          <a:blip r:embed="rId2"/>
          <a:srcRect l="2912" t="5420" r="74617" b="7872"/>
          <a:stretch/>
        </p:blipFill>
        <p:spPr>
          <a:xfrm>
            <a:off x="1865725" y="5442232"/>
            <a:ext cx="1102499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17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Proposed Method: </a:t>
            </a:r>
            <a:r>
              <a:rPr lang="en-US" altLang="zh-TW" dirty="0" err="1"/>
              <a:t>StarGAN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/>
              <a:t>Single generator</a:t>
            </a:r>
            <a:r>
              <a:rPr lang="en-US" altLang="zh-TW" dirty="0"/>
              <a:t> for multiple-domain translation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51" name="矩形 50"/>
          <p:cNvSpPr/>
          <p:nvPr/>
        </p:nvSpPr>
        <p:spPr>
          <a:xfrm>
            <a:off x="3009701" y="2131790"/>
            <a:ext cx="1620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00" b="1" u="sng" dirty="0"/>
              <a:t>Shared</a:t>
            </a:r>
          </a:p>
          <a:p>
            <a:pPr algn="ctr"/>
            <a:r>
              <a:rPr lang="en-US" altLang="zh-TW" sz="1600" b="1" u="sng" dirty="0"/>
              <a:t>Generator</a:t>
            </a:r>
            <a:endParaRPr lang="zh-TW" altLang="en-US" sz="1600" b="1" u="sng" dirty="0"/>
          </a:p>
        </p:txBody>
      </p:sp>
      <p:cxnSp>
        <p:nvCxnSpPr>
          <p:cNvPr id="60" name="直線單箭頭接點 59"/>
          <p:cNvCxnSpPr>
            <a:stCxn id="87" idx="3"/>
            <a:endCxn id="81" idx="1"/>
          </p:cNvCxnSpPr>
          <p:nvPr/>
        </p:nvCxnSpPr>
        <p:spPr bwMode="auto">
          <a:xfrm>
            <a:off x="2968225" y="2961328"/>
            <a:ext cx="1695844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矩形 62"/>
          <p:cNvSpPr/>
          <p:nvPr/>
        </p:nvSpPr>
        <p:spPr>
          <a:xfrm>
            <a:off x="3402991" y="2776662"/>
            <a:ext cx="75608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dirty="0"/>
              <a:t>G</a:t>
            </a:r>
            <a:endParaRPr lang="zh-TW" altLang="en-US" baseline="-25000" dirty="0"/>
          </a:p>
        </p:txBody>
      </p:sp>
      <p:cxnSp>
        <p:nvCxnSpPr>
          <p:cNvPr id="70" name="直線單箭頭接點 69"/>
          <p:cNvCxnSpPr>
            <a:stCxn id="89" idx="3"/>
            <a:endCxn id="82" idx="1"/>
          </p:cNvCxnSpPr>
          <p:nvPr/>
        </p:nvCxnSpPr>
        <p:spPr bwMode="auto">
          <a:xfrm>
            <a:off x="2968226" y="4510867"/>
            <a:ext cx="1695844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" name="矩形 70"/>
          <p:cNvSpPr/>
          <p:nvPr/>
        </p:nvSpPr>
        <p:spPr>
          <a:xfrm>
            <a:off x="3395700" y="4323713"/>
            <a:ext cx="75608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dirty="0"/>
              <a:t>G</a:t>
            </a:r>
            <a:endParaRPr lang="zh-TW" altLang="en-US" baseline="-25000" dirty="0"/>
          </a:p>
        </p:txBody>
      </p:sp>
      <p:cxnSp>
        <p:nvCxnSpPr>
          <p:cNvPr id="72" name="直線單箭頭接點 71"/>
          <p:cNvCxnSpPr>
            <a:stCxn id="90" idx="3"/>
            <a:endCxn id="83" idx="1"/>
          </p:cNvCxnSpPr>
          <p:nvPr/>
        </p:nvCxnSpPr>
        <p:spPr bwMode="auto">
          <a:xfrm flipV="1">
            <a:off x="2968224" y="6061763"/>
            <a:ext cx="1671830" cy="1046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3" name="矩形 72"/>
          <p:cNvSpPr/>
          <p:nvPr/>
        </p:nvSpPr>
        <p:spPr>
          <a:xfrm>
            <a:off x="3395700" y="5893099"/>
            <a:ext cx="756084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dirty="0"/>
              <a:t>G</a:t>
            </a:r>
            <a:endParaRPr lang="zh-TW" altLang="en-US" baseline="-25000" dirty="0"/>
          </a:p>
        </p:txBody>
      </p:sp>
      <p:pic>
        <p:nvPicPr>
          <p:cNvPr id="81" name="圖片 80"/>
          <p:cNvPicPr>
            <a:picLocks noChangeAspect="1"/>
          </p:cNvPicPr>
          <p:nvPr/>
        </p:nvPicPr>
        <p:blipFill rotWithShape="1">
          <a:blip r:embed="rId2"/>
          <a:srcRect l="28242" t="5419" r="49287" b="7873"/>
          <a:stretch/>
        </p:blipFill>
        <p:spPr>
          <a:xfrm>
            <a:off x="4664069" y="2241328"/>
            <a:ext cx="1259999" cy="1440000"/>
          </a:xfrm>
          <a:prstGeom prst="rect">
            <a:avLst/>
          </a:prstGeom>
        </p:spPr>
      </p:pic>
      <p:pic>
        <p:nvPicPr>
          <p:cNvPr id="82" name="圖片 81"/>
          <p:cNvPicPr>
            <a:picLocks noChangeAspect="1"/>
          </p:cNvPicPr>
          <p:nvPr/>
        </p:nvPicPr>
        <p:blipFill rotWithShape="1">
          <a:blip r:embed="rId2"/>
          <a:srcRect l="54077" t="6774" r="23452" b="6518"/>
          <a:stretch/>
        </p:blipFill>
        <p:spPr>
          <a:xfrm>
            <a:off x="4664070" y="3790867"/>
            <a:ext cx="1259999" cy="1440000"/>
          </a:xfrm>
          <a:prstGeom prst="rect">
            <a:avLst/>
          </a:prstGeom>
        </p:spPr>
      </p:pic>
      <p:pic>
        <p:nvPicPr>
          <p:cNvPr id="83" name="圖片 82"/>
          <p:cNvPicPr>
            <a:picLocks noChangeAspect="1"/>
          </p:cNvPicPr>
          <p:nvPr/>
        </p:nvPicPr>
        <p:blipFill rotWithShape="1">
          <a:blip r:embed="rId2"/>
          <a:srcRect l="78247" t="7089" r="-718" b="6203"/>
          <a:stretch/>
        </p:blipFill>
        <p:spPr>
          <a:xfrm>
            <a:off x="4640054" y="5341763"/>
            <a:ext cx="1259999" cy="1440000"/>
          </a:xfrm>
          <a:prstGeom prst="rect">
            <a:avLst/>
          </a:prstGeom>
        </p:spPr>
      </p:pic>
      <p:sp>
        <p:nvSpPr>
          <p:cNvPr id="84" name="矩形 83"/>
          <p:cNvSpPr/>
          <p:nvPr/>
        </p:nvSpPr>
        <p:spPr>
          <a:xfrm>
            <a:off x="5755196" y="2906150"/>
            <a:ext cx="1620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Domain 2</a:t>
            </a:r>
            <a:endParaRPr lang="zh-TW" altLang="en-US" dirty="0"/>
          </a:p>
        </p:txBody>
      </p:sp>
      <p:sp>
        <p:nvSpPr>
          <p:cNvPr id="85" name="矩形 84"/>
          <p:cNvSpPr/>
          <p:nvPr/>
        </p:nvSpPr>
        <p:spPr>
          <a:xfrm>
            <a:off x="5771964" y="4445791"/>
            <a:ext cx="1620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Domain 3</a:t>
            </a:r>
            <a:endParaRPr lang="zh-TW" altLang="en-US" dirty="0"/>
          </a:p>
        </p:txBody>
      </p:sp>
      <p:sp>
        <p:nvSpPr>
          <p:cNvPr id="86" name="矩形 85"/>
          <p:cNvSpPr/>
          <p:nvPr/>
        </p:nvSpPr>
        <p:spPr>
          <a:xfrm>
            <a:off x="5750644" y="5900314"/>
            <a:ext cx="1620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Domain 4</a:t>
            </a:r>
            <a:endParaRPr lang="zh-TW" altLang="en-US" dirty="0"/>
          </a:p>
        </p:txBody>
      </p:sp>
      <p:pic>
        <p:nvPicPr>
          <p:cNvPr id="87" name="圖片 86"/>
          <p:cNvPicPr>
            <a:picLocks noChangeAspect="1"/>
          </p:cNvPicPr>
          <p:nvPr/>
        </p:nvPicPr>
        <p:blipFill rotWithShape="1">
          <a:blip r:embed="rId2"/>
          <a:srcRect l="2912" t="5420" r="74617" b="7872"/>
          <a:stretch/>
        </p:blipFill>
        <p:spPr>
          <a:xfrm>
            <a:off x="1865726" y="2331328"/>
            <a:ext cx="1102499" cy="1260000"/>
          </a:xfrm>
          <a:prstGeom prst="rect">
            <a:avLst/>
          </a:prstGeom>
        </p:spPr>
      </p:pic>
      <p:sp>
        <p:nvSpPr>
          <p:cNvPr id="88" name="矩形 87"/>
          <p:cNvSpPr/>
          <p:nvPr/>
        </p:nvSpPr>
        <p:spPr>
          <a:xfrm>
            <a:off x="1619218" y="1842082"/>
            <a:ext cx="1620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Domain 1</a:t>
            </a:r>
            <a:endParaRPr lang="zh-TW" altLang="en-US" dirty="0"/>
          </a:p>
        </p:txBody>
      </p:sp>
      <p:pic>
        <p:nvPicPr>
          <p:cNvPr id="89" name="圖片 88"/>
          <p:cNvPicPr>
            <a:picLocks noChangeAspect="1"/>
          </p:cNvPicPr>
          <p:nvPr/>
        </p:nvPicPr>
        <p:blipFill rotWithShape="1">
          <a:blip r:embed="rId2"/>
          <a:srcRect l="2912" t="5420" r="74617" b="7872"/>
          <a:stretch/>
        </p:blipFill>
        <p:spPr>
          <a:xfrm>
            <a:off x="1865727" y="3880867"/>
            <a:ext cx="1102499" cy="1260000"/>
          </a:xfrm>
          <a:prstGeom prst="rect">
            <a:avLst/>
          </a:prstGeom>
        </p:spPr>
      </p:pic>
      <p:pic>
        <p:nvPicPr>
          <p:cNvPr id="90" name="圖片 89"/>
          <p:cNvPicPr>
            <a:picLocks noChangeAspect="1"/>
          </p:cNvPicPr>
          <p:nvPr/>
        </p:nvPicPr>
        <p:blipFill rotWithShape="1">
          <a:blip r:embed="rId2"/>
          <a:srcRect l="2912" t="5420" r="74617" b="7872"/>
          <a:stretch/>
        </p:blipFill>
        <p:spPr>
          <a:xfrm>
            <a:off x="1865725" y="5442232"/>
            <a:ext cx="1102499" cy="1260000"/>
          </a:xfrm>
          <a:prstGeom prst="rect">
            <a:avLst/>
          </a:prstGeom>
        </p:spPr>
      </p:pic>
      <p:graphicFrame>
        <p:nvGraphicFramePr>
          <p:cNvPr id="97" name="表格 96"/>
          <p:cNvGraphicFramePr>
            <a:graphicFrameLocks noGrp="1"/>
          </p:cNvGraphicFramePr>
          <p:nvPr>
            <p:extLst/>
          </p:nvPr>
        </p:nvGraphicFramePr>
        <p:xfrm>
          <a:off x="652917" y="2906150"/>
          <a:ext cx="864000" cy="273732"/>
        </p:xfrm>
        <a:graphic>
          <a:graphicData uri="http://schemas.openxmlformats.org/drawingml/2006/table">
            <a:tbl>
              <a:tblPr firstRow="1" bandRow="1"/>
              <a:tblGrid>
                <a:gridCol w="216000">
                  <a:extLst>
                    <a:ext uri="{9D8B030D-6E8A-4147-A177-3AD203B41FA5}">
                      <a16:colId xmlns:a16="http://schemas.microsoft.com/office/drawing/2014/main" val="4161781308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4934361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670189153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745287622"/>
                    </a:ext>
                  </a:extLst>
                </a:gridCol>
              </a:tblGrid>
              <a:tr h="273732"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73152" marR="73152" marT="36576" marB="36576"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73152" marR="73152" marT="36576" marB="36576"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73152" marR="73152" marT="36576" marB="36576"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73152" marR="73152" marT="36576" marB="36576"/>
                </a:tc>
                <a:extLst>
                  <a:ext uri="{0D108BD9-81ED-4DB2-BD59-A6C34878D82A}">
                    <a16:rowId xmlns:a16="http://schemas.microsoft.com/office/drawing/2014/main" val="1130914313"/>
                  </a:ext>
                </a:extLst>
              </a:tr>
            </a:tbl>
          </a:graphicData>
        </a:graphic>
      </p:graphicFrame>
      <p:sp>
        <p:nvSpPr>
          <p:cNvPr id="100" name="矩形 99"/>
          <p:cNvSpPr/>
          <p:nvPr/>
        </p:nvSpPr>
        <p:spPr>
          <a:xfrm>
            <a:off x="395356" y="1777846"/>
            <a:ext cx="13791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u="sng" dirty="0"/>
              <a:t>Target</a:t>
            </a:r>
          </a:p>
          <a:p>
            <a:pPr algn="ctr"/>
            <a:r>
              <a:rPr lang="en-US" altLang="zh-TW" b="1" u="sng" dirty="0"/>
              <a:t>Domain</a:t>
            </a:r>
            <a:endParaRPr lang="zh-TW" altLang="en-US" b="1" u="sng" dirty="0"/>
          </a:p>
        </p:txBody>
      </p:sp>
      <p:sp>
        <p:nvSpPr>
          <p:cNvPr id="103" name="加號 102"/>
          <p:cNvSpPr/>
          <p:nvPr/>
        </p:nvSpPr>
        <p:spPr bwMode="auto">
          <a:xfrm>
            <a:off x="1595500" y="2912737"/>
            <a:ext cx="270854" cy="283133"/>
          </a:xfrm>
          <a:prstGeom prst="mathPlus">
            <a:avLst>
              <a:gd name="adj1" fmla="val 165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graphicFrame>
        <p:nvGraphicFramePr>
          <p:cNvPr id="104" name="表格 103"/>
          <p:cNvGraphicFramePr>
            <a:graphicFrameLocks noGrp="1"/>
          </p:cNvGraphicFramePr>
          <p:nvPr>
            <p:extLst/>
          </p:nvPr>
        </p:nvGraphicFramePr>
        <p:xfrm>
          <a:off x="609599" y="4569649"/>
          <a:ext cx="864000" cy="273732"/>
        </p:xfrm>
        <a:graphic>
          <a:graphicData uri="http://schemas.openxmlformats.org/drawingml/2006/table">
            <a:tbl>
              <a:tblPr firstRow="1" bandRow="1"/>
              <a:tblGrid>
                <a:gridCol w="216000">
                  <a:extLst>
                    <a:ext uri="{9D8B030D-6E8A-4147-A177-3AD203B41FA5}">
                      <a16:colId xmlns:a16="http://schemas.microsoft.com/office/drawing/2014/main" val="4161781308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4934361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670189153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745287622"/>
                    </a:ext>
                  </a:extLst>
                </a:gridCol>
              </a:tblGrid>
              <a:tr h="273732"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73152" marR="73152" marT="36576" marB="36576"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73152" marR="73152" marT="36576" marB="36576"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73152" marR="73152" marT="36576" marB="36576"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73152" marR="73152" marT="36576" marB="36576"/>
                </a:tc>
                <a:extLst>
                  <a:ext uri="{0D108BD9-81ED-4DB2-BD59-A6C34878D82A}">
                    <a16:rowId xmlns:a16="http://schemas.microsoft.com/office/drawing/2014/main" val="1130914313"/>
                  </a:ext>
                </a:extLst>
              </a:tr>
            </a:tbl>
          </a:graphicData>
        </a:graphic>
      </p:graphicFrame>
      <p:sp>
        <p:nvSpPr>
          <p:cNvPr id="105" name="加號 104"/>
          <p:cNvSpPr/>
          <p:nvPr/>
        </p:nvSpPr>
        <p:spPr bwMode="auto">
          <a:xfrm>
            <a:off x="1595500" y="4576236"/>
            <a:ext cx="270854" cy="283133"/>
          </a:xfrm>
          <a:prstGeom prst="mathPlus">
            <a:avLst>
              <a:gd name="adj1" fmla="val 165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graphicFrame>
        <p:nvGraphicFramePr>
          <p:cNvPr id="106" name="表格 105"/>
          <p:cNvGraphicFramePr>
            <a:graphicFrameLocks noGrp="1"/>
          </p:cNvGraphicFramePr>
          <p:nvPr>
            <p:extLst/>
          </p:nvPr>
        </p:nvGraphicFramePr>
        <p:xfrm>
          <a:off x="652917" y="6177158"/>
          <a:ext cx="864000" cy="273732"/>
        </p:xfrm>
        <a:graphic>
          <a:graphicData uri="http://schemas.openxmlformats.org/drawingml/2006/table">
            <a:tbl>
              <a:tblPr firstRow="1" bandRow="1"/>
              <a:tblGrid>
                <a:gridCol w="216000">
                  <a:extLst>
                    <a:ext uri="{9D8B030D-6E8A-4147-A177-3AD203B41FA5}">
                      <a16:colId xmlns:a16="http://schemas.microsoft.com/office/drawing/2014/main" val="4161781308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4934361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670189153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745287622"/>
                    </a:ext>
                  </a:extLst>
                </a:gridCol>
              </a:tblGrid>
              <a:tr h="273732"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73152" marR="73152" marT="36576" marB="36576"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73152" marR="73152" marT="36576" marB="36576"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73152" marR="73152" marT="36576" marB="36576"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73152" marR="73152" marT="36576" marB="36576"/>
                </a:tc>
                <a:extLst>
                  <a:ext uri="{0D108BD9-81ED-4DB2-BD59-A6C34878D82A}">
                    <a16:rowId xmlns:a16="http://schemas.microsoft.com/office/drawing/2014/main" val="1130914313"/>
                  </a:ext>
                </a:extLst>
              </a:tr>
            </a:tbl>
          </a:graphicData>
        </a:graphic>
      </p:graphicFrame>
      <p:sp>
        <p:nvSpPr>
          <p:cNvPr id="107" name="加號 106"/>
          <p:cNvSpPr/>
          <p:nvPr/>
        </p:nvSpPr>
        <p:spPr bwMode="auto">
          <a:xfrm>
            <a:off x="1595500" y="6183745"/>
            <a:ext cx="270854" cy="283133"/>
          </a:xfrm>
          <a:prstGeom prst="mathPlus">
            <a:avLst>
              <a:gd name="adj1" fmla="val 165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pic>
        <p:nvPicPr>
          <p:cNvPr id="108" name="圖片 1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305" y="2155383"/>
            <a:ext cx="4016315" cy="419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85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444" y="1592797"/>
            <a:ext cx="10400164" cy="526126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660" y="2828"/>
            <a:ext cx="6083116" cy="135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92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b="48277"/>
          <a:stretch/>
        </p:blipFill>
        <p:spPr>
          <a:xfrm>
            <a:off x="1" y="185395"/>
            <a:ext cx="12192312" cy="601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25302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 (深藍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(深藍).potx</Template>
  <TotalTime>141373</TotalTime>
  <Words>522</Words>
  <Application>Microsoft Office PowerPoint</Application>
  <PresentationFormat>寬螢幕</PresentationFormat>
  <Paragraphs>156</Paragraphs>
  <Slides>23</Slides>
  <Notes>12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0" baseType="lpstr">
      <vt:lpstr>Heiti TC Light</vt:lpstr>
      <vt:lpstr>新細明體</vt:lpstr>
      <vt:lpstr>Arial</vt:lpstr>
      <vt:lpstr>Calibri</vt:lpstr>
      <vt:lpstr>Cambria Math</vt:lpstr>
      <vt:lpstr>Wingdings</vt:lpstr>
      <vt:lpstr>Template (深藍)</vt:lpstr>
      <vt:lpstr>StarGAN v2: Diverse Image Synthesis  for Multiple Domains Translation</vt:lpstr>
      <vt:lpstr>PowerPoint 簡報</vt:lpstr>
      <vt:lpstr>StarGAN: Unified Generative Adversarial Networks for Multi-Domain Image-to-Image Translation</vt:lpstr>
      <vt:lpstr>Introduction</vt:lpstr>
      <vt:lpstr>Multi-Domain Image-to-Image Translation</vt:lpstr>
      <vt:lpstr>Problems</vt:lpstr>
      <vt:lpstr>Proposed Method: StarGAN</vt:lpstr>
      <vt:lpstr>PowerPoint 簡報</vt:lpstr>
      <vt:lpstr>PowerPoint 簡報</vt:lpstr>
      <vt:lpstr>PowerPoint 簡報</vt:lpstr>
      <vt:lpstr>PowerPoint 簡報</vt:lpstr>
      <vt:lpstr>PowerPoint 簡報</vt:lpstr>
      <vt:lpstr>Conclusion</vt:lpstr>
      <vt:lpstr>StarGAN v2: Diverse Image Synthesis  for Multiple Domains Translation</vt:lpstr>
      <vt:lpstr>PowerPoint 簡報</vt:lpstr>
      <vt:lpstr>Model Architecture</vt:lpstr>
      <vt:lpstr>Training Objectives</vt:lpstr>
      <vt:lpstr>Training Objectives</vt:lpstr>
      <vt:lpstr>Recap</vt:lpstr>
      <vt:lpstr>Experimental Setting  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Subtle Waves Template</dc:title>
  <dc:creator>Presentation Magazine</dc:creator>
  <cp:lastModifiedBy>ymchiqq</cp:lastModifiedBy>
  <cp:revision>2665</cp:revision>
  <cp:lastPrinted>2017-08-10T08:45:55Z</cp:lastPrinted>
  <dcterms:modified xsi:type="dcterms:W3CDTF">2020-01-06T10:31:31Z</dcterms:modified>
</cp:coreProperties>
</file>